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704" r:id="rId2"/>
    <p:sldId id="705" r:id="rId3"/>
    <p:sldId id="292" r:id="rId4"/>
    <p:sldId id="325" r:id="rId5"/>
    <p:sldId id="349" r:id="rId6"/>
    <p:sldId id="402" r:id="rId7"/>
    <p:sldId id="435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326" r:id="rId16"/>
    <p:sldId id="593" r:id="rId17"/>
    <p:sldId id="590" r:id="rId18"/>
    <p:sldId id="619" r:id="rId19"/>
    <p:sldId id="554" r:id="rId20"/>
    <p:sldId id="310" r:id="rId21"/>
    <p:sldId id="309" r:id="rId22"/>
    <p:sldId id="332" r:id="rId23"/>
    <p:sldId id="713" r:id="rId24"/>
    <p:sldId id="714" r:id="rId25"/>
    <p:sldId id="555" r:id="rId26"/>
    <p:sldId id="666" r:id="rId27"/>
    <p:sldId id="71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0"/>
    <p:restoredTop sz="94706"/>
  </p:normalViewPr>
  <p:slideViewPr>
    <p:cSldViewPr snapToGrid="0">
      <p:cViewPr varScale="1">
        <p:scale>
          <a:sx n="200" d="100"/>
          <a:sy n="200" d="100"/>
        </p:scale>
        <p:origin x="176" y="3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Google Shape;7076;g172aabc4778_2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7" name="Google Shape;7077;g172aabc4778_2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38400b66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38400b66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92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150cf1b2bc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5" name="Google Shape;3045;g150cf1b2bc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693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38400b66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38400b66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07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150cf1b2bc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5" name="Google Shape;3045;g150cf1b2bc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6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38400b66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38400b66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46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4872401122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4872401122_0_1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0" name="Google Shape;5350;g1449e50f195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1" name="Google Shape;5351;g1449e50f195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" name="Google Shape;5295;g137193743fe_0_2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6" name="Google Shape;5296;g137193743fe_0_2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150cf1b168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150cf1b168b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449e50f195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449e50f195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39621b99e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739621b99e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449e50f195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449e50f195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48763c1f7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48763c1f7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449e50f195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449e50f195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517af03f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517af03f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1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517af03f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517af03f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43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" name="Google Shape;4700;g137193743fe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1" name="Google Shape;4701;g137193743fe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g1692c347b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5" name="Google Shape;6485;g1692c347b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517af03f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517af03f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3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562d92250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562d92250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4872401122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4872401122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517af03f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517af03f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38400b66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38400b66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150cf1b2bc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5" name="Google Shape;3045;g150cf1b2bc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38400b66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38400b66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65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150cf1b2bc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5" name="Google Shape;3045;g150cf1b2bc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80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 1">
  <p:cSld name="タイトル スライド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0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9" name="Google Shape;7079;p477"/>
          <p:cNvSpPr/>
          <p:nvPr/>
        </p:nvSpPr>
        <p:spPr>
          <a:xfrm>
            <a:off x="187050" y="171450"/>
            <a:ext cx="8769900" cy="4800600"/>
          </a:xfrm>
          <a:prstGeom prst="rect">
            <a:avLst/>
          </a:prstGeom>
          <a:noFill/>
          <a:ln w="9525" cap="flat" cmpd="sng">
            <a:solidFill>
              <a:srgbClr val="2A27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1" name="Google Shape;7081;p477"/>
          <p:cNvCxnSpPr/>
          <p:nvPr/>
        </p:nvCxnSpPr>
        <p:spPr>
          <a:xfrm>
            <a:off x="1138000" y="936396"/>
            <a:ext cx="6730800" cy="0"/>
          </a:xfrm>
          <a:prstGeom prst="straightConnector1">
            <a:avLst/>
          </a:prstGeom>
          <a:noFill/>
          <a:ln w="9525" cap="flat" cmpd="sng">
            <a:solidFill>
              <a:srgbClr val="2A274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82" name="Google Shape;7082;p477"/>
          <p:cNvCxnSpPr/>
          <p:nvPr/>
        </p:nvCxnSpPr>
        <p:spPr>
          <a:xfrm>
            <a:off x="1206600" y="2877076"/>
            <a:ext cx="6730800" cy="0"/>
          </a:xfrm>
          <a:prstGeom prst="straightConnector1">
            <a:avLst/>
          </a:prstGeom>
          <a:noFill/>
          <a:ln w="9525" cap="flat" cmpd="sng">
            <a:solidFill>
              <a:srgbClr val="2A274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83" name="Google Shape;7083;p477"/>
          <p:cNvSpPr txBox="1"/>
          <p:nvPr/>
        </p:nvSpPr>
        <p:spPr>
          <a:xfrm>
            <a:off x="1588500" y="999669"/>
            <a:ext cx="5967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ja-JP" altLang="en-US" sz="3600" b="1">
                <a:solidFill>
                  <a:srgbClr val="002060"/>
                </a:solidFill>
              </a:rPr>
              <a:t>最新食欲コントロール</a:t>
            </a:r>
            <a:endParaRPr lang="en-US" altLang="ja-JP" sz="3600" b="1" dirty="0">
              <a:solidFill>
                <a:srgbClr val="002060"/>
              </a:solidFill>
            </a:endParaRPr>
          </a:p>
          <a:p>
            <a:pPr algn="ctr"/>
            <a:endParaRPr lang="en-US" altLang="ja-JP" sz="40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3600" b="1">
                <a:solidFill>
                  <a:srgbClr val="2A274E"/>
                </a:solidFill>
              </a:rPr>
              <a:t>ダイエット</a:t>
            </a:r>
            <a:endParaRPr sz="3600" b="1" dirty="0">
              <a:solidFill>
                <a:srgbClr val="2A274E"/>
              </a:solidFill>
            </a:endParaRPr>
          </a:p>
        </p:txBody>
      </p:sp>
      <p:sp>
        <p:nvSpPr>
          <p:cNvPr id="7086" name="Google Shape;7086;p477"/>
          <p:cNvSpPr/>
          <p:nvPr/>
        </p:nvSpPr>
        <p:spPr>
          <a:xfrm>
            <a:off x="0" y="4365750"/>
            <a:ext cx="777900" cy="777900"/>
          </a:xfrm>
          <a:prstGeom prst="rtTriangle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7" name="Google Shape;7087;p477"/>
          <p:cNvSpPr/>
          <p:nvPr/>
        </p:nvSpPr>
        <p:spPr>
          <a:xfrm rot="10800000">
            <a:off x="8380800" y="0"/>
            <a:ext cx="777900" cy="777900"/>
          </a:xfrm>
          <a:prstGeom prst="rtTriangle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1139CB-421D-33A9-A1F0-9EF2B5BAA4C9}"/>
              </a:ext>
            </a:extLst>
          </p:cNvPr>
          <p:cNvSpPr txBox="1"/>
          <p:nvPr/>
        </p:nvSpPr>
        <p:spPr>
          <a:xfrm>
            <a:off x="2282992" y="3001046"/>
            <a:ext cx="4578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3200" b="1">
                <a:solidFill>
                  <a:srgbClr val="002060"/>
                </a:solidFill>
              </a:rPr>
              <a:t>完全マスター講座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ja-JP" sz="32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000" b="1">
                <a:solidFill>
                  <a:srgbClr val="002060"/>
                </a:solidFill>
              </a:rPr>
              <a:t>富永康太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Google Shape;118;p29">
            <a:extLst>
              <a:ext uri="{FF2B5EF4-FFF2-40B4-BE49-F238E27FC236}">
                <a16:creationId xmlns:a16="http://schemas.microsoft.com/office/drawing/2014/main" id="{21640F1A-FD0C-FFB1-53E1-930BDF5C692E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7503" y="1768261"/>
            <a:ext cx="388994" cy="3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D61F4A58-FD02-5C0D-F0C4-B077D75D6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7555500" y="3123752"/>
            <a:ext cx="964263" cy="1461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175"/>
          <p:cNvSpPr/>
          <p:nvPr/>
        </p:nvSpPr>
        <p:spPr>
          <a:xfrm>
            <a:off x="717954" y="1144843"/>
            <a:ext cx="7766700" cy="14142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75"/>
          <p:cNvSpPr/>
          <p:nvPr/>
        </p:nvSpPr>
        <p:spPr>
          <a:xfrm>
            <a:off x="659346" y="1080000"/>
            <a:ext cx="77667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75"/>
          <p:cNvSpPr txBox="1"/>
          <p:nvPr/>
        </p:nvSpPr>
        <p:spPr>
          <a:xfrm>
            <a:off x="659346" y="1080000"/>
            <a:ext cx="77667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altLang="ja-JP" sz="2500" b="1" dirty="0">
                <a:solidFill>
                  <a:srgbClr val="FFFFFF"/>
                </a:solidFill>
              </a:rPr>
              <a:t>Q3</a:t>
            </a:r>
            <a:r>
              <a:rPr lang="ja-JP" altLang="en-US" sz="2500" b="1">
                <a:solidFill>
                  <a:srgbClr val="FFFFFF"/>
                </a:solidFill>
              </a:rPr>
              <a:t>：胃の満足度を高めるには？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260" name="Google Shape;2260;p175"/>
          <p:cNvSpPr txBox="1"/>
          <p:nvPr/>
        </p:nvSpPr>
        <p:spPr>
          <a:xfrm>
            <a:off x="674362" y="1689080"/>
            <a:ext cx="77667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500" b="1" dirty="0">
                <a:solidFill>
                  <a:srgbClr val="C00000"/>
                </a:solidFill>
              </a:rPr>
              <a:t>A:</a:t>
            </a:r>
            <a:r>
              <a:rPr lang="ja-JP" altLang="en-US" sz="2500" b="1">
                <a:solidFill>
                  <a:srgbClr val="C00000"/>
                </a:solidFill>
              </a:rPr>
              <a:t> 重量感を与え「食べたこと」を実感させる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2261" name="Google Shape;2261;p175"/>
          <p:cNvSpPr/>
          <p:nvPr/>
        </p:nvSpPr>
        <p:spPr>
          <a:xfrm rot="10800000">
            <a:off x="4303800" y="2688652"/>
            <a:ext cx="536400" cy="2586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175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150" b="1">
                <a:solidFill>
                  <a:srgbClr val="E8D7A0"/>
                </a:solidFill>
              </a:rPr>
              <a:t>食欲コントロール最新理論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2" name="Google Shape;2111;p169">
            <a:extLst>
              <a:ext uri="{FF2B5EF4-FFF2-40B4-BE49-F238E27FC236}">
                <a16:creationId xmlns:a16="http://schemas.microsoft.com/office/drawing/2014/main" id="{DFE5832F-3AA7-C6E8-AD45-FD7CC66A2690}"/>
              </a:ext>
            </a:extLst>
          </p:cNvPr>
          <p:cNvSpPr/>
          <p:nvPr/>
        </p:nvSpPr>
        <p:spPr>
          <a:xfrm>
            <a:off x="6083790" y="3066868"/>
            <a:ext cx="2130600" cy="19878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" name="Google Shape;2112;p169">
            <a:extLst>
              <a:ext uri="{FF2B5EF4-FFF2-40B4-BE49-F238E27FC236}">
                <a16:creationId xmlns:a16="http://schemas.microsoft.com/office/drawing/2014/main" id="{D15C164D-F9B2-546F-2DAB-9B4F87DE8426}"/>
              </a:ext>
            </a:extLst>
          </p:cNvPr>
          <p:cNvSpPr/>
          <p:nvPr/>
        </p:nvSpPr>
        <p:spPr>
          <a:xfrm>
            <a:off x="6043287" y="3021535"/>
            <a:ext cx="2130600" cy="19878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" name="Google Shape;2113;p169">
            <a:extLst>
              <a:ext uri="{FF2B5EF4-FFF2-40B4-BE49-F238E27FC236}">
                <a16:creationId xmlns:a16="http://schemas.microsoft.com/office/drawing/2014/main" id="{EEEFD591-983B-7CD1-621B-42101B59797C}"/>
              </a:ext>
            </a:extLst>
          </p:cNvPr>
          <p:cNvSpPr txBox="1"/>
          <p:nvPr/>
        </p:nvSpPr>
        <p:spPr>
          <a:xfrm>
            <a:off x="6071861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爆食・ストレス過多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につながる</a:t>
            </a:r>
            <a:endParaRPr sz="1500" b="1" dirty="0">
              <a:solidFill>
                <a:srgbClr val="2A274E"/>
              </a:solidFill>
            </a:endParaRPr>
          </a:p>
        </p:txBody>
      </p:sp>
      <p:sp>
        <p:nvSpPr>
          <p:cNvPr id="5" name="Google Shape;2114;p169">
            <a:extLst>
              <a:ext uri="{FF2B5EF4-FFF2-40B4-BE49-F238E27FC236}">
                <a16:creationId xmlns:a16="http://schemas.microsoft.com/office/drawing/2014/main" id="{DFAAABBD-7A50-9E18-582B-DA9E0E149414}"/>
              </a:ext>
            </a:extLst>
          </p:cNvPr>
          <p:cNvSpPr/>
          <p:nvPr/>
        </p:nvSpPr>
        <p:spPr>
          <a:xfrm>
            <a:off x="3532916" y="3090030"/>
            <a:ext cx="2130600" cy="19434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" name="Google Shape;2115;p169">
            <a:extLst>
              <a:ext uri="{FF2B5EF4-FFF2-40B4-BE49-F238E27FC236}">
                <a16:creationId xmlns:a16="http://schemas.microsoft.com/office/drawing/2014/main" id="{36D493A7-6174-DEC9-82EB-7250E0F96FE1}"/>
              </a:ext>
            </a:extLst>
          </p:cNvPr>
          <p:cNvSpPr/>
          <p:nvPr/>
        </p:nvSpPr>
        <p:spPr>
          <a:xfrm>
            <a:off x="3492412" y="3045708"/>
            <a:ext cx="2130600" cy="19434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" name="Google Shape;2116;p169">
            <a:extLst>
              <a:ext uri="{FF2B5EF4-FFF2-40B4-BE49-F238E27FC236}">
                <a16:creationId xmlns:a16="http://schemas.microsoft.com/office/drawing/2014/main" id="{B30F4347-E81F-40FC-495E-4D26D72FC8FB}"/>
              </a:ext>
            </a:extLst>
          </p:cNvPr>
          <p:cNvSpPr/>
          <p:nvPr/>
        </p:nvSpPr>
        <p:spPr>
          <a:xfrm rot="5400000">
            <a:off x="3126562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117;p169">
            <a:extLst>
              <a:ext uri="{FF2B5EF4-FFF2-40B4-BE49-F238E27FC236}">
                <a16:creationId xmlns:a16="http://schemas.microsoft.com/office/drawing/2014/main" id="{9674D33D-7DDD-AF3B-26EA-34CD51E03410}"/>
              </a:ext>
            </a:extLst>
          </p:cNvPr>
          <p:cNvSpPr/>
          <p:nvPr/>
        </p:nvSpPr>
        <p:spPr>
          <a:xfrm>
            <a:off x="982041" y="3076296"/>
            <a:ext cx="2130600" cy="19770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" name="Google Shape;2118;p169">
            <a:extLst>
              <a:ext uri="{FF2B5EF4-FFF2-40B4-BE49-F238E27FC236}">
                <a16:creationId xmlns:a16="http://schemas.microsoft.com/office/drawing/2014/main" id="{0CD10A85-4589-C564-AB26-2E7E6676DE98}"/>
              </a:ext>
            </a:extLst>
          </p:cNvPr>
          <p:cNvGrpSpPr/>
          <p:nvPr/>
        </p:nvGrpSpPr>
        <p:grpSpPr>
          <a:xfrm>
            <a:off x="941539" y="3031076"/>
            <a:ext cx="2171104" cy="1977198"/>
            <a:chOff x="1195200" y="2638625"/>
            <a:chExt cx="1927129" cy="1573200"/>
          </a:xfrm>
        </p:grpSpPr>
        <p:sp>
          <p:nvSpPr>
            <p:cNvPr id="10" name="Google Shape;2119;p169">
              <a:extLst>
                <a:ext uri="{FF2B5EF4-FFF2-40B4-BE49-F238E27FC236}">
                  <a16:creationId xmlns:a16="http://schemas.microsoft.com/office/drawing/2014/main" id="{7E07BD22-414A-E425-7A08-D79C9EA72235}"/>
                </a:ext>
              </a:extLst>
            </p:cNvPr>
            <p:cNvSpPr/>
            <p:nvPr/>
          </p:nvSpPr>
          <p:spPr>
            <a:xfrm>
              <a:off x="1195200" y="2638625"/>
              <a:ext cx="1891200" cy="1573200"/>
            </a:xfrm>
            <a:prstGeom prst="rect">
              <a:avLst/>
            </a:prstGeom>
            <a:solidFill>
              <a:srgbClr val="F3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solidFill>
                  <a:srgbClr val="2A274E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11" name="Google Shape;2120;p169">
              <a:extLst>
                <a:ext uri="{FF2B5EF4-FFF2-40B4-BE49-F238E27FC236}">
                  <a16:creationId xmlns:a16="http://schemas.microsoft.com/office/drawing/2014/main" id="{A71D1231-9004-BF09-3984-84CAE0D4ECCB}"/>
                </a:ext>
              </a:extLst>
            </p:cNvPr>
            <p:cNvSpPr txBox="1"/>
            <p:nvPr/>
          </p:nvSpPr>
          <p:spPr>
            <a:xfrm>
              <a:off x="1231129" y="3258373"/>
              <a:ext cx="1891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食べていないと</a:t>
              </a:r>
              <a:endParaRPr lang="en-US" altLang="ja-JP" sz="1500" b="1" dirty="0">
                <a:solidFill>
                  <a:srgbClr val="2A274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胃が認識</a:t>
              </a:r>
              <a:endParaRPr sz="1500" b="1" dirty="0">
                <a:solidFill>
                  <a:srgbClr val="2A274E"/>
                </a:solidFill>
              </a:endParaRPr>
            </a:p>
          </p:txBody>
        </p:sp>
      </p:grpSp>
      <p:sp>
        <p:nvSpPr>
          <p:cNvPr id="13" name="Google Shape;2122;p169">
            <a:extLst>
              <a:ext uri="{FF2B5EF4-FFF2-40B4-BE49-F238E27FC236}">
                <a16:creationId xmlns:a16="http://schemas.microsoft.com/office/drawing/2014/main" id="{EE6CF5F4-AAC5-018B-6EE5-AC4CC3054927}"/>
              </a:ext>
            </a:extLst>
          </p:cNvPr>
          <p:cNvSpPr/>
          <p:nvPr/>
        </p:nvSpPr>
        <p:spPr>
          <a:xfrm rot="5400000">
            <a:off x="5657187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23;p169">
            <a:extLst>
              <a:ext uri="{FF2B5EF4-FFF2-40B4-BE49-F238E27FC236}">
                <a16:creationId xmlns:a16="http://schemas.microsoft.com/office/drawing/2014/main" id="{BA456781-B20E-0E20-E321-020F0C6B8961}"/>
              </a:ext>
            </a:extLst>
          </p:cNvPr>
          <p:cNvSpPr txBox="1"/>
          <p:nvPr/>
        </p:nvSpPr>
        <p:spPr>
          <a:xfrm>
            <a:off x="3477396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もっと量を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欲しがる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6" name="Google Shape;2126;p169">
            <a:extLst>
              <a:ext uri="{FF2B5EF4-FFF2-40B4-BE49-F238E27FC236}">
                <a16:creationId xmlns:a16="http://schemas.microsoft.com/office/drawing/2014/main" id="{598CBDB6-D527-0873-33D3-3A40B5484331}"/>
              </a:ext>
            </a:extLst>
          </p:cNvPr>
          <p:cNvSpPr txBox="1"/>
          <p:nvPr/>
        </p:nvSpPr>
        <p:spPr>
          <a:xfrm>
            <a:off x="94153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量が不足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7" name="Google Shape;2127;p169">
            <a:extLst>
              <a:ext uri="{FF2B5EF4-FFF2-40B4-BE49-F238E27FC236}">
                <a16:creationId xmlns:a16="http://schemas.microsoft.com/office/drawing/2014/main" id="{9AB1024A-0CC2-B5CD-A0DE-95A86C4C6695}"/>
              </a:ext>
            </a:extLst>
          </p:cNvPr>
          <p:cNvSpPr txBox="1"/>
          <p:nvPr/>
        </p:nvSpPr>
        <p:spPr>
          <a:xfrm>
            <a:off x="3492412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脳が反応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8" name="Google Shape;2128;p169">
            <a:extLst>
              <a:ext uri="{FF2B5EF4-FFF2-40B4-BE49-F238E27FC236}">
                <a16:creationId xmlns:a16="http://schemas.microsoft.com/office/drawing/2014/main" id="{34C5885F-D04B-44F9-9FF3-B1897EA041E1}"/>
              </a:ext>
            </a:extLst>
          </p:cNvPr>
          <p:cNvSpPr txBox="1"/>
          <p:nvPr/>
        </p:nvSpPr>
        <p:spPr>
          <a:xfrm>
            <a:off x="604328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食欲が満たされない</a:t>
            </a:r>
            <a:endParaRPr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08"/>
          <p:cNvSpPr/>
          <p:nvPr/>
        </p:nvSpPr>
        <p:spPr>
          <a:xfrm>
            <a:off x="1456375" y="1342900"/>
            <a:ext cx="6457800" cy="260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208"/>
          <p:cNvSpPr txBox="1"/>
          <p:nvPr/>
        </p:nvSpPr>
        <p:spPr>
          <a:xfrm>
            <a:off x="516000" y="1698100"/>
            <a:ext cx="811200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C00000"/>
                </a:solidFill>
              </a:rPr>
              <a:t>カロリー低くて重量感がある</a:t>
            </a:r>
          </a:p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002060"/>
                </a:solidFill>
              </a:rPr>
              <a:t>食品を摂取しよう</a:t>
            </a:r>
            <a:endParaRPr lang="ja-JP" altLang="en-US" sz="3500" b="1" dirty="0">
              <a:solidFill>
                <a:srgbClr val="002060"/>
              </a:solidFill>
            </a:endParaRPr>
          </a:p>
        </p:txBody>
      </p:sp>
      <p:sp>
        <p:nvSpPr>
          <p:cNvPr id="3050" name="Google Shape;3050;p208"/>
          <p:cNvSpPr txBox="1"/>
          <p:nvPr/>
        </p:nvSpPr>
        <p:spPr>
          <a:xfrm>
            <a:off x="0" y="797293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食物繊維と水分量を意識</a:t>
            </a:r>
            <a:endParaRPr sz="2400" b="1" dirty="0">
              <a:solidFill>
                <a:srgbClr val="2A274E"/>
              </a:solidFill>
            </a:endParaRPr>
          </a:p>
        </p:txBody>
      </p:sp>
      <p:pic>
        <p:nvPicPr>
          <p:cNvPr id="3" name="図 2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5B27DF6E-D9E1-FB10-3349-961AC363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8020649" y="3530068"/>
            <a:ext cx="964263" cy="14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175"/>
          <p:cNvSpPr/>
          <p:nvPr/>
        </p:nvSpPr>
        <p:spPr>
          <a:xfrm>
            <a:off x="717954" y="1144843"/>
            <a:ext cx="7766700" cy="14142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75"/>
          <p:cNvSpPr/>
          <p:nvPr/>
        </p:nvSpPr>
        <p:spPr>
          <a:xfrm>
            <a:off x="659346" y="1080000"/>
            <a:ext cx="77667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75"/>
          <p:cNvSpPr txBox="1"/>
          <p:nvPr/>
        </p:nvSpPr>
        <p:spPr>
          <a:xfrm>
            <a:off x="659346" y="1080000"/>
            <a:ext cx="77667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altLang="ja-JP" sz="2500" b="1" dirty="0">
                <a:solidFill>
                  <a:srgbClr val="FFFFFF"/>
                </a:solidFill>
              </a:rPr>
              <a:t>Q4</a:t>
            </a:r>
            <a:r>
              <a:rPr lang="ja-JP" altLang="en-US" sz="2500" b="1">
                <a:solidFill>
                  <a:srgbClr val="FFFFFF"/>
                </a:solidFill>
              </a:rPr>
              <a:t>：腸の満足度を高めるには？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260" name="Google Shape;2260;p175"/>
          <p:cNvSpPr txBox="1"/>
          <p:nvPr/>
        </p:nvSpPr>
        <p:spPr>
          <a:xfrm>
            <a:off x="735504" y="1689080"/>
            <a:ext cx="77667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500" b="1" dirty="0">
                <a:solidFill>
                  <a:srgbClr val="C00000"/>
                </a:solidFill>
              </a:rPr>
              <a:t>A:</a:t>
            </a:r>
            <a:r>
              <a:rPr lang="ja-JP" altLang="en-US" sz="2500" b="1">
                <a:solidFill>
                  <a:srgbClr val="C00000"/>
                </a:solidFill>
              </a:rPr>
              <a:t> </a:t>
            </a:r>
            <a:r>
              <a:rPr lang="en" altLang="ja-JP" sz="2500" b="1" dirty="0">
                <a:solidFill>
                  <a:srgbClr val="C00000"/>
                </a:solidFill>
              </a:rPr>
              <a:t>CCK</a:t>
            </a:r>
            <a:r>
              <a:rPr lang="ja-JP" altLang="en-US" sz="2500" b="1">
                <a:solidFill>
                  <a:srgbClr val="C00000"/>
                </a:solidFill>
              </a:rPr>
              <a:t>という食欲抑制ホルモンの分泌を促す</a:t>
            </a:r>
          </a:p>
        </p:txBody>
      </p:sp>
      <p:sp>
        <p:nvSpPr>
          <p:cNvPr id="2261" name="Google Shape;2261;p175"/>
          <p:cNvSpPr/>
          <p:nvPr/>
        </p:nvSpPr>
        <p:spPr>
          <a:xfrm rot="10800000">
            <a:off x="4303800" y="2688652"/>
            <a:ext cx="536400" cy="2586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175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150" b="1">
                <a:solidFill>
                  <a:srgbClr val="E8D7A0"/>
                </a:solidFill>
              </a:rPr>
              <a:t>食欲コントロール最新理論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2" name="Google Shape;2111;p169">
            <a:extLst>
              <a:ext uri="{FF2B5EF4-FFF2-40B4-BE49-F238E27FC236}">
                <a16:creationId xmlns:a16="http://schemas.microsoft.com/office/drawing/2014/main" id="{DFE5832F-3AA7-C6E8-AD45-FD7CC66A2690}"/>
              </a:ext>
            </a:extLst>
          </p:cNvPr>
          <p:cNvSpPr/>
          <p:nvPr/>
        </p:nvSpPr>
        <p:spPr>
          <a:xfrm>
            <a:off x="6083790" y="3066868"/>
            <a:ext cx="2130600" cy="19878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" name="Google Shape;2112;p169">
            <a:extLst>
              <a:ext uri="{FF2B5EF4-FFF2-40B4-BE49-F238E27FC236}">
                <a16:creationId xmlns:a16="http://schemas.microsoft.com/office/drawing/2014/main" id="{D15C164D-F9B2-546F-2DAB-9B4F87DE8426}"/>
              </a:ext>
            </a:extLst>
          </p:cNvPr>
          <p:cNvSpPr/>
          <p:nvPr/>
        </p:nvSpPr>
        <p:spPr>
          <a:xfrm>
            <a:off x="6043287" y="3021535"/>
            <a:ext cx="2130600" cy="19878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" name="Google Shape;2113;p169">
            <a:extLst>
              <a:ext uri="{FF2B5EF4-FFF2-40B4-BE49-F238E27FC236}">
                <a16:creationId xmlns:a16="http://schemas.microsoft.com/office/drawing/2014/main" id="{EEEFD591-983B-7CD1-621B-42101B59797C}"/>
              </a:ext>
            </a:extLst>
          </p:cNvPr>
          <p:cNvSpPr txBox="1"/>
          <p:nvPr/>
        </p:nvSpPr>
        <p:spPr>
          <a:xfrm>
            <a:off x="6071861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爆食・ストレス過多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につながる</a:t>
            </a:r>
            <a:endParaRPr sz="1500" b="1" dirty="0">
              <a:solidFill>
                <a:srgbClr val="2A274E"/>
              </a:solidFill>
            </a:endParaRPr>
          </a:p>
        </p:txBody>
      </p:sp>
      <p:sp>
        <p:nvSpPr>
          <p:cNvPr id="5" name="Google Shape;2114;p169">
            <a:extLst>
              <a:ext uri="{FF2B5EF4-FFF2-40B4-BE49-F238E27FC236}">
                <a16:creationId xmlns:a16="http://schemas.microsoft.com/office/drawing/2014/main" id="{DFAAABBD-7A50-9E18-582B-DA9E0E149414}"/>
              </a:ext>
            </a:extLst>
          </p:cNvPr>
          <p:cNvSpPr/>
          <p:nvPr/>
        </p:nvSpPr>
        <p:spPr>
          <a:xfrm>
            <a:off x="3532916" y="3090030"/>
            <a:ext cx="2130600" cy="19434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" name="Google Shape;2115;p169">
            <a:extLst>
              <a:ext uri="{FF2B5EF4-FFF2-40B4-BE49-F238E27FC236}">
                <a16:creationId xmlns:a16="http://schemas.microsoft.com/office/drawing/2014/main" id="{36D493A7-6174-DEC9-82EB-7250E0F96FE1}"/>
              </a:ext>
            </a:extLst>
          </p:cNvPr>
          <p:cNvSpPr/>
          <p:nvPr/>
        </p:nvSpPr>
        <p:spPr>
          <a:xfrm>
            <a:off x="3492412" y="3045708"/>
            <a:ext cx="2130600" cy="19434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" name="Google Shape;2116;p169">
            <a:extLst>
              <a:ext uri="{FF2B5EF4-FFF2-40B4-BE49-F238E27FC236}">
                <a16:creationId xmlns:a16="http://schemas.microsoft.com/office/drawing/2014/main" id="{B30F4347-E81F-40FC-495E-4D26D72FC8FB}"/>
              </a:ext>
            </a:extLst>
          </p:cNvPr>
          <p:cNvSpPr/>
          <p:nvPr/>
        </p:nvSpPr>
        <p:spPr>
          <a:xfrm rot="5400000">
            <a:off x="3126562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117;p169">
            <a:extLst>
              <a:ext uri="{FF2B5EF4-FFF2-40B4-BE49-F238E27FC236}">
                <a16:creationId xmlns:a16="http://schemas.microsoft.com/office/drawing/2014/main" id="{9674D33D-7DDD-AF3B-26EA-34CD51E03410}"/>
              </a:ext>
            </a:extLst>
          </p:cNvPr>
          <p:cNvSpPr/>
          <p:nvPr/>
        </p:nvSpPr>
        <p:spPr>
          <a:xfrm>
            <a:off x="982041" y="3076296"/>
            <a:ext cx="2130600" cy="19770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" name="Google Shape;2118;p169">
            <a:extLst>
              <a:ext uri="{FF2B5EF4-FFF2-40B4-BE49-F238E27FC236}">
                <a16:creationId xmlns:a16="http://schemas.microsoft.com/office/drawing/2014/main" id="{0CD10A85-4589-C564-AB26-2E7E6676DE98}"/>
              </a:ext>
            </a:extLst>
          </p:cNvPr>
          <p:cNvGrpSpPr/>
          <p:nvPr/>
        </p:nvGrpSpPr>
        <p:grpSpPr>
          <a:xfrm>
            <a:off x="941539" y="3031076"/>
            <a:ext cx="2171104" cy="1977198"/>
            <a:chOff x="1195200" y="2638625"/>
            <a:chExt cx="1927129" cy="1573200"/>
          </a:xfrm>
        </p:grpSpPr>
        <p:sp>
          <p:nvSpPr>
            <p:cNvPr id="10" name="Google Shape;2119;p169">
              <a:extLst>
                <a:ext uri="{FF2B5EF4-FFF2-40B4-BE49-F238E27FC236}">
                  <a16:creationId xmlns:a16="http://schemas.microsoft.com/office/drawing/2014/main" id="{7E07BD22-414A-E425-7A08-D79C9EA72235}"/>
                </a:ext>
              </a:extLst>
            </p:cNvPr>
            <p:cNvSpPr/>
            <p:nvPr/>
          </p:nvSpPr>
          <p:spPr>
            <a:xfrm>
              <a:off x="1195200" y="2638625"/>
              <a:ext cx="1891200" cy="1573200"/>
            </a:xfrm>
            <a:prstGeom prst="rect">
              <a:avLst/>
            </a:prstGeom>
            <a:solidFill>
              <a:srgbClr val="F3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solidFill>
                  <a:srgbClr val="2A274E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11" name="Google Shape;2120;p169">
              <a:extLst>
                <a:ext uri="{FF2B5EF4-FFF2-40B4-BE49-F238E27FC236}">
                  <a16:creationId xmlns:a16="http://schemas.microsoft.com/office/drawing/2014/main" id="{A71D1231-9004-BF09-3984-84CAE0D4ECCB}"/>
                </a:ext>
              </a:extLst>
            </p:cNvPr>
            <p:cNvSpPr txBox="1"/>
            <p:nvPr/>
          </p:nvSpPr>
          <p:spPr>
            <a:xfrm>
              <a:off x="1231129" y="3258373"/>
              <a:ext cx="1891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必要な栄養が</a:t>
              </a:r>
              <a:endParaRPr lang="en-US" altLang="ja-JP" sz="1500" b="1" dirty="0">
                <a:solidFill>
                  <a:srgbClr val="2A274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足りないと認識</a:t>
              </a:r>
              <a:endParaRPr sz="1500" b="1" dirty="0">
                <a:solidFill>
                  <a:srgbClr val="2A274E"/>
                </a:solidFill>
              </a:endParaRPr>
            </a:p>
          </p:txBody>
        </p:sp>
      </p:grpSp>
      <p:sp>
        <p:nvSpPr>
          <p:cNvPr id="13" name="Google Shape;2122;p169">
            <a:extLst>
              <a:ext uri="{FF2B5EF4-FFF2-40B4-BE49-F238E27FC236}">
                <a16:creationId xmlns:a16="http://schemas.microsoft.com/office/drawing/2014/main" id="{EE6CF5F4-AAC5-018B-6EE5-AC4CC3054927}"/>
              </a:ext>
            </a:extLst>
          </p:cNvPr>
          <p:cNvSpPr/>
          <p:nvPr/>
        </p:nvSpPr>
        <p:spPr>
          <a:xfrm rot="5400000">
            <a:off x="5657187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23;p169">
            <a:extLst>
              <a:ext uri="{FF2B5EF4-FFF2-40B4-BE49-F238E27FC236}">
                <a16:creationId xmlns:a16="http://schemas.microsoft.com/office/drawing/2014/main" id="{BA456781-B20E-0E20-E321-020F0C6B8961}"/>
              </a:ext>
            </a:extLst>
          </p:cNvPr>
          <p:cNvSpPr txBox="1"/>
          <p:nvPr/>
        </p:nvSpPr>
        <p:spPr>
          <a:xfrm>
            <a:off x="3477396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もっと量を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欲しがる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6" name="Google Shape;2126;p169">
            <a:extLst>
              <a:ext uri="{FF2B5EF4-FFF2-40B4-BE49-F238E27FC236}">
                <a16:creationId xmlns:a16="http://schemas.microsoft.com/office/drawing/2014/main" id="{598CBDB6-D527-0873-33D3-3A40B5484331}"/>
              </a:ext>
            </a:extLst>
          </p:cNvPr>
          <p:cNvSpPr txBox="1"/>
          <p:nvPr/>
        </p:nvSpPr>
        <p:spPr>
          <a:xfrm>
            <a:off x="94153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栄養素が不足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7" name="Google Shape;2127;p169">
            <a:extLst>
              <a:ext uri="{FF2B5EF4-FFF2-40B4-BE49-F238E27FC236}">
                <a16:creationId xmlns:a16="http://schemas.microsoft.com/office/drawing/2014/main" id="{9AB1024A-0CC2-B5CD-A0DE-95A86C4C6695}"/>
              </a:ext>
            </a:extLst>
          </p:cNvPr>
          <p:cNvSpPr txBox="1"/>
          <p:nvPr/>
        </p:nvSpPr>
        <p:spPr>
          <a:xfrm>
            <a:off x="3492412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脳が反応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8" name="Google Shape;2128;p169">
            <a:extLst>
              <a:ext uri="{FF2B5EF4-FFF2-40B4-BE49-F238E27FC236}">
                <a16:creationId xmlns:a16="http://schemas.microsoft.com/office/drawing/2014/main" id="{34C5885F-D04B-44F9-9FF3-B1897EA041E1}"/>
              </a:ext>
            </a:extLst>
          </p:cNvPr>
          <p:cNvSpPr txBox="1"/>
          <p:nvPr/>
        </p:nvSpPr>
        <p:spPr>
          <a:xfrm>
            <a:off x="604328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食欲が満たされない</a:t>
            </a:r>
            <a:endParaRPr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08"/>
          <p:cNvSpPr/>
          <p:nvPr/>
        </p:nvSpPr>
        <p:spPr>
          <a:xfrm>
            <a:off x="1456375" y="1342900"/>
            <a:ext cx="6457800" cy="260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208"/>
          <p:cNvSpPr txBox="1"/>
          <p:nvPr/>
        </p:nvSpPr>
        <p:spPr>
          <a:xfrm>
            <a:off x="516000" y="1698100"/>
            <a:ext cx="811200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C00000"/>
                </a:solidFill>
              </a:rPr>
              <a:t>炭水化物とタンパク質</a:t>
            </a:r>
            <a:endParaRPr lang="en-US" altLang="ja-JP" sz="3500" b="1" dirty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002060"/>
                </a:solidFill>
              </a:rPr>
              <a:t>が豊富な食品を摂取しよう</a:t>
            </a:r>
            <a:endParaRPr lang="ja-JP" altLang="en-US" sz="3500" b="1" dirty="0">
              <a:solidFill>
                <a:srgbClr val="002060"/>
              </a:solidFill>
            </a:endParaRPr>
          </a:p>
        </p:txBody>
      </p:sp>
      <p:sp>
        <p:nvSpPr>
          <p:cNvPr id="3050" name="Google Shape;3050;p208"/>
          <p:cNvSpPr txBox="1"/>
          <p:nvPr/>
        </p:nvSpPr>
        <p:spPr>
          <a:xfrm>
            <a:off x="0" y="797293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栄養素を意識</a:t>
            </a:r>
            <a:endParaRPr sz="2400" b="1" dirty="0">
              <a:solidFill>
                <a:srgbClr val="2A274E"/>
              </a:solidFill>
            </a:endParaRPr>
          </a:p>
        </p:txBody>
      </p:sp>
      <p:pic>
        <p:nvPicPr>
          <p:cNvPr id="3" name="図 2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425AF550-ABCA-1911-E168-173D435E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8046956" y="3536418"/>
            <a:ext cx="964263" cy="14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175"/>
          <p:cNvSpPr/>
          <p:nvPr/>
        </p:nvSpPr>
        <p:spPr>
          <a:xfrm>
            <a:off x="717954" y="1044864"/>
            <a:ext cx="7766700" cy="14142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75"/>
          <p:cNvSpPr/>
          <p:nvPr/>
        </p:nvSpPr>
        <p:spPr>
          <a:xfrm>
            <a:off x="659346" y="980021"/>
            <a:ext cx="77667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75"/>
          <p:cNvSpPr txBox="1"/>
          <p:nvPr/>
        </p:nvSpPr>
        <p:spPr>
          <a:xfrm>
            <a:off x="659346" y="980021"/>
            <a:ext cx="77667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altLang="ja-JP" sz="2500" b="1" dirty="0">
                <a:solidFill>
                  <a:srgbClr val="FFFFFF"/>
                </a:solidFill>
              </a:rPr>
              <a:t>Q5</a:t>
            </a:r>
            <a:r>
              <a:rPr lang="ja-JP" altLang="en-US" sz="2500" b="1">
                <a:solidFill>
                  <a:srgbClr val="FFFFFF"/>
                </a:solidFill>
              </a:rPr>
              <a:t>：その他の影響因子は？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260" name="Google Shape;2260;p175"/>
          <p:cNvSpPr txBox="1"/>
          <p:nvPr/>
        </p:nvSpPr>
        <p:spPr>
          <a:xfrm>
            <a:off x="688650" y="1600798"/>
            <a:ext cx="77667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500" b="1" dirty="0">
                <a:solidFill>
                  <a:srgbClr val="C00000"/>
                </a:solidFill>
              </a:rPr>
              <a:t>A:</a:t>
            </a:r>
            <a:r>
              <a:rPr lang="ja-JP" altLang="en-US" sz="2500" b="1">
                <a:solidFill>
                  <a:srgbClr val="C00000"/>
                </a:solidFill>
              </a:rPr>
              <a:t> 栄養不足や不規則な生活習慣</a:t>
            </a:r>
          </a:p>
        </p:txBody>
      </p:sp>
      <p:sp>
        <p:nvSpPr>
          <p:cNvPr id="2261" name="Google Shape;2261;p175"/>
          <p:cNvSpPr/>
          <p:nvPr/>
        </p:nvSpPr>
        <p:spPr>
          <a:xfrm rot="10800000">
            <a:off x="4303800" y="2534010"/>
            <a:ext cx="536400" cy="2586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175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150" b="1">
                <a:solidFill>
                  <a:srgbClr val="E8D7A0"/>
                </a:solidFill>
              </a:rPr>
              <a:t>食欲コントロール最新理論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12" name="Google Shape;1316;p119">
            <a:extLst>
              <a:ext uri="{FF2B5EF4-FFF2-40B4-BE49-F238E27FC236}">
                <a16:creationId xmlns:a16="http://schemas.microsoft.com/office/drawing/2014/main" id="{634735A2-A744-C9CE-23FD-687BEF1A15C5}"/>
              </a:ext>
            </a:extLst>
          </p:cNvPr>
          <p:cNvSpPr/>
          <p:nvPr/>
        </p:nvSpPr>
        <p:spPr>
          <a:xfrm>
            <a:off x="689389" y="2873388"/>
            <a:ext cx="3684023" cy="2036133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20" name="Google Shape;1319;p119">
            <a:extLst>
              <a:ext uri="{FF2B5EF4-FFF2-40B4-BE49-F238E27FC236}">
                <a16:creationId xmlns:a16="http://schemas.microsoft.com/office/drawing/2014/main" id="{33A43E2A-DA3D-339B-9BE5-1A36415D70AF}"/>
              </a:ext>
            </a:extLst>
          </p:cNvPr>
          <p:cNvSpPr txBox="1"/>
          <p:nvPr/>
        </p:nvSpPr>
        <p:spPr>
          <a:xfrm>
            <a:off x="1212283" y="4316421"/>
            <a:ext cx="3174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900" b="1">
                <a:solidFill>
                  <a:srgbClr val="2A274E"/>
                </a:solidFill>
              </a:rPr>
              <a:t>動画の</a:t>
            </a:r>
            <a:r>
              <a:rPr lang="ja" sz="1900" b="1">
                <a:solidFill>
                  <a:srgbClr val="BF0201"/>
                </a:solidFill>
              </a:rPr>
              <a:t>評価</a:t>
            </a:r>
            <a:r>
              <a:rPr lang="ja" sz="1900" b="1">
                <a:solidFill>
                  <a:srgbClr val="2A274E"/>
                </a:solidFill>
              </a:rPr>
              <a:t>が悪化</a:t>
            </a:r>
            <a:endParaRPr sz="1900" b="1">
              <a:solidFill>
                <a:srgbClr val="2A274E"/>
              </a:solidFill>
            </a:endParaRPr>
          </a:p>
        </p:txBody>
      </p:sp>
      <p:sp>
        <p:nvSpPr>
          <p:cNvPr id="21" name="Google Shape;1320;p119">
            <a:extLst>
              <a:ext uri="{FF2B5EF4-FFF2-40B4-BE49-F238E27FC236}">
                <a16:creationId xmlns:a16="http://schemas.microsoft.com/office/drawing/2014/main" id="{A65FB1D4-5487-AA4F-FC4D-99EBAEC01269}"/>
              </a:ext>
            </a:extLst>
          </p:cNvPr>
          <p:cNvSpPr/>
          <p:nvPr/>
        </p:nvSpPr>
        <p:spPr>
          <a:xfrm>
            <a:off x="639450" y="2974673"/>
            <a:ext cx="3696706" cy="1898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22" name="Google Shape;1321;p119">
            <a:extLst>
              <a:ext uri="{FF2B5EF4-FFF2-40B4-BE49-F238E27FC236}">
                <a16:creationId xmlns:a16="http://schemas.microsoft.com/office/drawing/2014/main" id="{1DF425A6-AD06-2D1F-8C06-5E09D01F0C4F}"/>
              </a:ext>
            </a:extLst>
          </p:cNvPr>
          <p:cNvSpPr txBox="1"/>
          <p:nvPr/>
        </p:nvSpPr>
        <p:spPr>
          <a:xfrm>
            <a:off x="900353" y="3848873"/>
            <a:ext cx="3174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1900" b="1">
                <a:solidFill>
                  <a:srgbClr val="BF0201"/>
                </a:solidFill>
              </a:rPr>
              <a:t>鉄・亜鉛</a:t>
            </a:r>
            <a:r>
              <a:rPr lang="ja-JP" altLang="en-US" sz="1900" b="1">
                <a:solidFill>
                  <a:srgbClr val="002060"/>
                </a:solidFill>
              </a:rPr>
              <a:t>不足</a:t>
            </a:r>
            <a:endParaRPr lang="en-US" altLang="ja-JP" sz="19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1900" b="1">
                <a:solidFill>
                  <a:srgbClr val="002060"/>
                </a:solidFill>
              </a:rPr>
              <a:t>によるイライラ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25" name="Google Shape;1324;p119">
            <a:extLst>
              <a:ext uri="{FF2B5EF4-FFF2-40B4-BE49-F238E27FC236}">
                <a16:creationId xmlns:a16="http://schemas.microsoft.com/office/drawing/2014/main" id="{727FC96A-50E6-FEBF-CA6C-7C4384155341}"/>
              </a:ext>
            </a:extLst>
          </p:cNvPr>
          <p:cNvSpPr/>
          <p:nvPr/>
        </p:nvSpPr>
        <p:spPr>
          <a:xfrm>
            <a:off x="668026" y="2850127"/>
            <a:ext cx="3668130" cy="6774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chemeClr val="lt1"/>
                </a:solidFill>
              </a:rPr>
              <a:t>栄養不足</a:t>
            </a:r>
            <a:endParaRPr sz="1800" b="1" dirty="0">
              <a:solidFill>
                <a:schemeClr val="lt1"/>
              </a:solidFill>
            </a:endParaRPr>
          </a:p>
        </p:txBody>
      </p:sp>
      <p:sp>
        <p:nvSpPr>
          <p:cNvPr id="27" name="Google Shape;1316;p119">
            <a:extLst>
              <a:ext uri="{FF2B5EF4-FFF2-40B4-BE49-F238E27FC236}">
                <a16:creationId xmlns:a16="http://schemas.microsoft.com/office/drawing/2014/main" id="{EC19B7EF-9D2B-CFD2-9ACB-22F2DFFFCC50}"/>
              </a:ext>
            </a:extLst>
          </p:cNvPr>
          <p:cNvSpPr/>
          <p:nvPr/>
        </p:nvSpPr>
        <p:spPr>
          <a:xfrm>
            <a:off x="4857783" y="2873388"/>
            <a:ext cx="3684023" cy="2036133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28" name="Google Shape;1319;p119">
            <a:extLst>
              <a:ext uri="{FF2B5EF4-FFF2-40B4-BE49-F238E27FC236}">
                <a16:creationId xmlns:a16="http://schemas.microsoft.com/office/drawing/2014/main" id="{5350E91C-8853-7C61-2D2E-2ACBC3E8FEE3}"/>
              </a:ext>
            </a:extLst>
          </p:cNvPr>
          <p:cNvSpPr txBox="1"/>
          <p:nvPr/>
        </p:nvSpPr>
        <p:spPr>
          <a:xfrm>
            <a:off x="5380677" y="4316421"/>
            <a:ext cx="3174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900" b="1">
                <a:solidFill>
                  <a:srgbClr val="2A274E"/>
                </a:solidFill>
              </a:rPr>
              <a:t>動画の</a:t>
            </a:r>
            <a:r>
              <a:rPr lang="ja" sz="1900" b="1">
                <a:solidFill>
                  <a:srgbClr val="BF0201"/>
                </a:solidFill>
              </a:rPr>
              <a:t>評価</a:t>
            </a:r>
            <a:r>
              <a:rPr lang="ja" sz="1900" b="1">
                <a:solidFill>
                  <a:srgbClr val="2A274E"/>
                </a:solidFill>
              </a:rPr>
              <a:t>が悪化</a:t>
            </a:r>
            <a:endParaRPr sz="1900" b="1">
              <a:solidFill>
                <a:srgbClr val="2A274E"/>
              </a:solidFill>
            </a:endParaRPr>
          </a:p>
        </p:txBody>
      </p:sp>
      <p:sp>
        <p:nvSpPr>
          <p:cNvPr id="29" name="Google Shape;1320;p119">
            <a:extLst>
              <a:ext uri="{FF2B5EF4-FFF2-40B4-BE49-F238E27FC236}">
                <a16:creationId xmlns:a16="http://schemas.microsoft.com/office/drawing/2014/main" id="{6437FE03-56F1-EDAB-35CB-FD57CF726565}"/>
              </a:ext>
            </a:extLst>
          </p:cNvPr>
          <p:cNvSpPr/>
          <p:nvPr/>
        </p:nvSpPr>
        <p:spPr>
          <a:xfrm>
            <a:off x="4807844" y="2974673"/>
            <a:ext cx="3696706" cy="1898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30" name="Google Shape;1321;p119">
            <a:extLst>
              <a:ext uri="{FF2B5EF4-FFF2-40B4-BE49-F238E27FC236}">
                <a16:creationId xmlns:a16="http://schemas.microsoft.com/office/drawing/2014/main" id="{49786342-8265-5556-E077-56322A4F7DF1}"/>
              </a:ext>
            </a:extLst>
          </p:cNvPr>
          <p:cNvSpPr txBox="1"/>
          <p:nvPr/>
        </p:nvSpPr>
        <p:spPr>
          <a:xfrm>
            <a:off x="5068747" y="3848873"/>
            <a:ext cx="3174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900" b="1" dirty="0" err="1">
                <a:solidFill>
                  <a:srgbClr val="BF0201"/>
                </a:solidFill>
              </a:rPr>
              <a:t>セロトニン</a:t>
            </a:r>
            <a:r>
              <a:rPr lang="en-US" sz="1900" b="1" dirty="0" err="1">
                <a:solidFill>
                  <a:srgbClr val="002060"/>
                </a:solidFill>
              </a:rPr>
              <a:t>不足</a:t>
            </a:r>
            <a:endParaRPr lang="en-US" sz="19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900" b="1" dirty="0" err="1">
                <a:solidFill>
                  <a:srgbClr val="002060"/>
                </a:solidFill>
              </a:rPr>
              <a:t>による食欲の乱れ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31" name="Google Shape;1324;p119">
            <a:extLst>
              <a:ext uri="{FF2B5EF4-FFF2-40B4-BE49-F238E27FC236}">
                <a16:creationId xmlns:a16="http://schemas.microsoft.com/office/drawing/2014/main" id="{10004061-22C3-07A6-A51D-E0BFA78030F1}"/>
              </a:ext>
            </a:extLst>
          </p:cNvPr>
          <p:cNvSpPr/>
          <p:nvPr/>
        </p:nvSpPr>
        <p:spPr>
          <a:xfrm>
            <a:off x="4836420" y="2850127"/>
            <a:ext cx="3668130" cy="6774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chemeClr val="lt1"/>
                </a:solidFill>
              </a:rPr>
              <a:t>鬱</a:t>
            </a:r>
            <a:r>
              <a:rPr lang="en-US" altLang="ja-JP" sz="1800" b="1" dirty="0">
                <a:solidFill>
                  <a:schemeClr val="lt1"/>
                </a:solidFill>
              </a:rPr>
              <a:t> (</a:t>
            </a:r>
            <a:r>
              <a:rPr lang="ja-JP" altLang="en-US" sz="1800" b="1">
                <a:solidFill>
                  <a:schemeClr val="lt1"/>
                </a:solidFill>
              </a:rPr>
              <a:t>うつ</a:t>
            </a:r>
            <a:r>
              <a:rPr lang="en-US" altLang="ja-JP" sz="1800" b="1" dirty="0">
                <a:solidFill>
                  <a:schemeClr val="lt1"/>
                </a:solidFill>
              </a:rPr>
              <a:t>)</a:t>
            </a:r>
            <a:endParaRPr sz="1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3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9"/>
          <p:cNvSpPr/>
          <p:nvPr/>
        </p:nvSpPr>
        <p:spPr>
          <a:xfrm>
            <a:off x="955878" y="3759836"/>
            <a:ext cx="7336500" cy="1141200"/>
          </a:xfrm>
          <a:prstGeom prst="rect">
            <a:avLst/>
          </a:prstGeom>
          <a:solidFill>
            <a:srgbClr val="2A274E">
              <a:alpha val="26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95" name="Google Shape;995;p99"/>
          <p:cNvSpPr/>
          <p:nvPr/>
        </p:nvSpPr>
        <p:spPr>
          <a:xfrm>
            <a:off x="837325" y="3705474"/>
            <a:ext cx="7420800" cy="11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96" name="Google Shape;996;p99"/>
          <p:cNvGrpSpPr/>
          <p:nvPr/>
        </p:nvGrpSpPr>
        <p:grpSpPr>
          <a:xfrm>
            <a:off x="1530475" y="275353"/>
            <a:ext cx="6082589" cy="1015782"/>
            <a:chOff x="-125" y="2037325"/>
            <a:chExt cx="9144000" cy="1699200"/>
          </a:xfrm>
        </p:grpSpPr>
        <p:sp>
          <p:nvSpPr>
            <p:cNvPr id="997" name="Google Shape;997;p99"/>
            <p:cNvSpPr txBox="1"/>
            <p:nvPr/>
          </p:nvSpPr>
          <p:spPr>
            <a:xfrm>
              <a:off x="-125" y="2037325"/>
              <a:ext cx="9144000" cy="1699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52"/>
                <a:buNone/>
              </a:pPr>
              <a:endParaRPr sz="4400" b="1">
                <a:solidFill>
                  <a:srgbClr val="E8D7A0"/>
                </a:solidFill>
              </a:endParaRPr>
            </a:p>
          </p:txBody>
        </p:sp>
        <p:sp>
          <p:nvSpPr>
            <p:cNvPr id="998" name="Google Shape;998;p99"/>
            <p:cNvSpPr/>
            <p:nvPr/>
          </p:nvSpPr>
          <p:spPr>
            <a:xfrm>
              <a:off x="45323" y="2092225"/>
              <a:ext cx="9053100" cy="1589400"/>
            </a:xfrm>
            <a:prstGeom prst="frame">
              <a:avLst>
                <a:gd name="adj1" fmla="val 1705"/>
              </a:avLst>
            </a:prstGeom>
            <a:solidFill>
              <a:srgbClr val="E8D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99"/>
          <p:cNvSpPr txBox="1"/>
          <p:nvPr/>
        </p:nvSpPr>
        <p:spPr>
          <a:xfrm>
            <a:off x="1648568" y="275423"/>
            <a:ext cx="58464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>
                <a:solidFill>
                  <a:srgbClr val="E8D7A0"/>
                </a:solidFill>
              </a:rPr>
              <a:t>確実に成功する食欲コントロール</a:t>
            </a:r>
            <a:endParaRPr lang="en-US" altLang="ja-JP" sz="2700" b="1" dirty="0">
              <a:solidFill>
                <a:srgbClr val="E8D7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700" b="1">
                <a:solidFill>
                  <a:srgbClr val="E8D7A0"/>
                </a:solidFill>
              </a:rPr>
              <a:t>ダイエット</a:t>
            </a:r>
            <a:r>
              <a:rPr lang="en-US" altLang="ja-JP" sz="2700" b="1" dirty="0">
                <a:solidFill>
                  <a:srgbClr val="E8D7A0"/>
                </a:solidFill>
              </a:rPr>
              <a:t>3</a:t>
            </a:r>
            <a:r>
              <a:rPr lang="ja-JP" altLang="en-US" sz="2700" b="1">
                <a:solidFill>
                  <a:srgbClr val="E8D7A0"/>
                </a:solidFill>
              </a:rPr>
              <a:t>ステップ</a:t>
            </a:r>
            <a:endParaRPr sz="2700" b="1" dirty="0">
              <a:solidFill>
                <a:srgbClr val="E8D7A0"/>
              </a:solidFill>
            </a:endParaRPr>
          </a:p>
        </p:txBody>
      </p:sp>
      <p:sp>
        <p:nvSpPr>
          <p:cNvPr id="1001" name="Google Shape;1001;p99"/>
          <p:cNvSpPr/>
          <p:nvPr/>
        </p:nvSpPr>
        <p:spPr>
          <a:xfrm>
            <a:off x="713912" y="2547810"/>
            <a:ext cx="2432833" cy="78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rgbClr val="2A274E"/>
                </a:solidFill>
              </a:rPr>
              <a:t>なぜ痩せないか考える</a:t>
            </a:r>
            <a:endParaRPr sz="1600" b="1" dirty="0">
              <a:solidFill>
                <a:srgbClr val="2A274E"/>
              </a:solidFill>
            </a:endParaRPr>
          </a:p>
        </p:txBody>
      </p:sp>
      <p:sp>
        <p:nvSpPr>
          <p:cNvPr id="1006" name="Google Shape;1006;p99"/>
          <p:cNvSpPr/>
          <p:nvPr/>
        </p:nvSpPr>
        <p:spPr>
          <a:xfrm rot="5400000">
            <a:off x="5783174" y="2906053"/>
            <a:ext cx="305100" cy="114000"/>
          </a:xfrm>
          <a:prstGeom prst="triangle">
            <a:avLst>
              <a:gd name="adj" fmla="val 50000"/>
            </a:avLst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08" name="Google Shape;1008;p99"/>
          <p:cNvSpPr/>
          <p:nvPr/>
        </p:nvSpPr>
        <p:spPr>
          <a:xfrm rot="5400000">
            <a:off x="3082848" y="2906053"/>
            <a:ext cx="305100" cy="114000"/>
          </a:xfrm>
          <a:prstGeom prst="triangle">
            <a:avLst>
              <a:gd name="adj" fmla="val 50000"/>
            </a:avLst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09" name="Google Shape;1009;p99"/>
          <p:cNvSpPr/>
          <p:nvPr/>
        </p:nvSpPr>
        <p:spPr>
          <a:xfrm>
            <a:off x="1224946" y="1708362"/>
            <a:ext cx="1921800" cy="594600"/>
          </a:xfrm>
          <a:prstGeom prst="roundRect">
            <a:avLst>
              <a:gd name="adj" fmla="val 16667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rgbClr val="E8D7A0"/>
                </a:solidFill>
              </a:rPr>
              <a:t>原因究明</a:t>
            </a:r>
            <a:endParaRPr sz="1600" b="1" dirty="0">
              <a:solidFill>
                <a:srgbClr val="E8D7A0"/>
              </a:solidFill>
            </a:endParaRPr>
          </a:p>
        </p:txBody>
      </p:sp>
      <p:sp>
        <p:nvSpPr>
          <p:cNvPr id="1010" name="Google Shape;1010;p99"/>
          <p:cNvSpPr/>
          <p:nvPr/>
        </p:nvSpPr>
        <p:spPr>
          <a:xfrm>
            <a:off x="4040689" y="1702442"/>
            <a:ext cx="1487100" cy="594600"/>
          </a:xfrm>
          <a:prstGeom prst="roundRect">
            <a:avLst>
              <a:gd name="adj" fmla="val 16667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E8D7A0"/>
                </a:solidFill>
              </a:rPr>
              <a:t>行動</a:t>
            </a:r>
            <a:endParaRPr sz="1600" b="1" dirty="0">
              <a:solidFill>
                <a:srgbClr val="E8D7A0"/>
              </a:solidFill>
            </a:endParaRPr>
          </a:p>
        </p:txBody>
      </p:sp>
      <p:sp>
        <p:nvSpPr>
          <p:cNvPr id="1011" name="Google Shape;1011;p99"/>
          <p:cNvSpPr/>
          <p:nvPr/>
        </p:nvSpPr>
        <p:spPr>
          <a:xfrm>
            <a:off x="6354617" y="1702442"/>
            <a:ext cx="1921800" cy="594600"/>
          </a:xfrm>
          <a:prstGeom prst="roundRect">
            <a:avLst>
              <a:gd name="adj" fmla="val 16667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rgbClr val="E8D7A0"/>
                </a:solidFill>
              </a:rPr>
              <a:t>確認</a:t>
            </a:r>
            <a:endParaRPr sz="1600" b="1" dirty="0">
              <a:solidFill>
                <a:srgbClr val="E8D7A0"/>
              </a:solidFill>
            </a:endParaRPr>
          </a:p>
        </p:txBody>
      </p:sp>
      <p:sp>
        <p:nvSpPr>
          <p:cNvPr id="1012" name="Google Shape;1012;p99"/>
          <p:cNvSpPr txBox="1"/>
          <p:nvPr/>
        </p:nvSpPr>
        <p:spPr>
          <a:xfrm>
            <a:off x="0" y="3877283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一つずつ原因を取り除けば</a:t>
            </a:r>
            <a:endParaRPr lang="en-US" altLang="ja-JP" sz="24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食欲に</a:t>
            </a:r>
            <a:r>
              <a:rPr lang="ja-JP" altLang="en-US" sz="2400" b="1">
                <a:solidFill>
                  <a:srgbClr val="C00000"/>
                </a:solidFill>
              </a:rPr>
              <a:t>振り回される</a:t>
            </a:r>
            <a:r>
              <a:rPr lang="ja-JP" altLang="en-US" sz="2400" b="1">
                <a:solidFill>
                  <a:srgbClr val="2A274E"/>
                </a:solidFill>
              </a:rPr>
              <a:t>ことはなくなる</a:t>
            </a:r>
            <a:endParaRPr sz="2400" b="1" dirty="0">
              <a:solidFill>
                <a:srgbClr val="2A274E"/>
              </a:solidFill>
            </a:endParaRPr>
          </a:p>
        </p:txBody>
      </p:sp>
      <p:sp>
        <p:nvSpPr>
          <p:cNvPr id="1013" name="Google Shape;1013;p99"/>
          <p:cNvSpPr/>
          <p:nvPr/>
        </p:nvSpPr>
        <p:spPr>
          <a:xfrm rot="10800000">
            <a:off x="1497306" y="2243515"/>
            <a:ext cx="305100" cy="278100"/>
          </a:xfrm>
          <a:prstGeom prst="triangle">
            <a:avLst>
              <a:gd name="adj" fmla="val 50000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14" name="Google Shape;1014;p99"/>
          <p:cNvSpPr/>
          <p:nvPr/>
        </p:nvSpPr>
        <p:spPr>
          <a:xfrm rot="10800000">
            <a:off x="4403122" y="2243515"/>
            <a:ext cx="305100" cy="278100"/>
          </a:xfrm>
          <a:prstGeom prst="triangle">
            <a:avLst>
              <a:gd name="adj" fmla="val 50000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15" name="Google Shape;1015;p99"/>
          <p:cNvSpPr/>
          <p:nvPr/>
        </p:nvSpPr>
        <p:spPr>
          <a:xfrm rot="10800000">
            <a:off x="7525447" y="2243515"/>
            <a:ext cx="305100" cy="278100"/>
          </a:xfrm>
          <a:prstGeom prst="triangle">
            <a:avLst>
              <a:gd name="adj" fmla="val 50000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" name="Google Shape;1001;p99">
            <a:extLst>
              <a:ext uri="{FF2B5EF4-FFF2-40B4-BE49-F238E27FC236}">
                <a16:creationId xmlns:a16="http://schemas.microsoft.com/office/drawing/2014/main" id="{F1FB14C8-C91C-D2B0-A94D-82E7B6A96D84}"/>
              </a:ext>
            </a:extLst>
          </p:cNvPr>
          <p:cNvSpPr/>
          <p:nvPr/>
        </p:nvSpPr>
        <p:spPr>
          <a:xfrm>
            <a:off x="3401018" y="2563885"/>
            <a:ext cx="2432833" cy="78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1600" b="1">
                <a:solidFill>
                  <a:srgbClr val="2A274E"/>
                </a:solidFill>
              </a:rPr>
              <a:t>問題点を改善する</a:t>
            </a:r>
          </a:p>
        </p:txBody>
      </p:sp>
      <p:sp>
        <p:nvSpPr>
          <p:cNvPr id="3" name="Google Shape;1001;p99">
            <a:extLst>
              <a:ext uri="{FF2B5EF4-FFF2-40B4-BE49-F238E27FC236}">
                <a16:creationId xmlns:a16="http://schemas.microsoft.com/office/drawing/2014/main" id="{AB27050A-ACF0-BD38-95F0-10EF81B8FFED}"/>
              </a:ext>
            </a:extLst>
          </p:cNvPr>
          <p:cNvSpPr/>
          <p:nvPr/>
        </p:nvSpPr>
        <p:spPr>
          <a:xfrm>
            <a:off x="6099100" y="2546631"/>
            <a:ext cx="2432833" cy="78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>
                <a:solidFill>
                  <a:srgbClr val="2A274E"/>
                </a:solidFill>
              </a:rPr>
              <a:t>効果検証・方向修正をする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p366"/>
          <p:cNvSpPr txBox="1"/>
          <p:nvPr/>
        </p:nvSpPr>
        <p:spPr>
          <a:xfrm>
            <a:off x="1128475" y="708050"/>
            <a:ext cx="690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2A274E"/>
                </a:solidFill>
              </a:rPr>
              <a:t>ステップ１：なぜ痩せないのか考える</a:t>
            </a:r>
            <a:endParaRPr sz="2500" b="1" dirty="0">
              <a:solidFill>
                <a:srgbClr val="2A274E"/>
              </a:solidFill>
            </a:endParaRPr>
          </a:p>
        </p:txBody>
      </p:sp>
      <p:sp>
        <p:nvSpPr>
          <p:cNvPr id="5354" name="Google Shape;5354;p366"/>
          <p:cNvSpPr/>
          <p:nvPr/>
        </p:nvSpPr>
        <p:spPr>
          <a:xfrm>
            <a:off x="1084125" y="2099050"/>
            <a:ext cx="2075400" cy="179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366"/>
          <p:cNvSpPr/>
          <p:nvPr/>
        </p:nvSpPr>
        <p:spPr>
          <a:xfrm>
            <a:off x="3568000" y="2099050"/>
            <a:ext cx="2075400" cy="179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366"/>
          <p:cNvSpPr/>
          <p:nvPr/>
        </p:nvSpPr>
        <p:spPr>
          <a:xfrm>
            <a:off x="5985575" y="2099050"/>
            <a:ext cx="2075400" cy="179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366"/>
          <p:cNvSpPr txBox="1"/>
          <p:nvPr/>
        </p:nvSpPr>
        <p:spPr>
          <a:xfrm>
            <a:off x="1084125" y="24803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食べ過ぎ？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代謝の低下？</a:t>
            </a:r>
            <a:endParaRPr sz="1800" b="1" dirty="0">
              <a:solidFill>
                <a:srgbClr val="2A274E"/>
              </a:solidFill>
            </a:endParaRPr>
          </a:p>
        </p:txBody>
      </p:sp>
      <p:sp>
        <p:nvSpPr>
          <p:cNvPr id="5358" name="Google Shape;5358;p366"/>
          <p:cNvSpPr txBox="1"/>
          <p:nvPr/>
        </p:nvSpPr>
        <p:spPr>
          <a:xfrm>
            <a:off x="3600838" y="25717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食べ過ぎなら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なぜ食べすぎる？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脳・胃・腸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栄養・うつなど</a:t>
            </a:r>
            <a:endParaRPr sz="1800" b="1" dirty="0">
              <a:solidFill>
                <a:srgbClr val="2A274E"/>
              </a:solidFill>
            </a:endParaRPr>
          </a:p>
        </p:txBody>
      </p:sp>
      <p:sp>
        <p:nvSpPr>
          <p:cNvPr id="5359" name="Google Shape;5359;p366"/>
          <p:cNvSpPr txBox="1"/>
          <p:nvPr/>
        </p:nvSpPr>
        <p:spPr>
          <a:xfrm>
            <a:off x="5919275" y="2582125"/>
            <a:ext cx="2267038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rgbClr val="2A274E"/>
                </a:solidFill>
              </a:rPr>
              <a:t>食べ過ぎでないなら</a:t>
            </a:r>
            <a:endParaRPr lang="en-US" altLang="ja-JP" sz="16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rgbClr val="2A274E"/>
                </a:solidFill>
              </a:rPr>
              <a:t>代謝落ちた原因は？</a:t>
            </a:r>
            <a:endParaRPr lang="en-US" altLang="ja-JP" sz="16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カロリー不足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栄養不足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寝不足など</a:t>
            </a:r>
            <a:endParaRPr sz="1800" b="1" dirty="0">
              <a:solidFill>
                <a:srgbClr val="2A274E"/>
              </a:solidFill>
            </a:endParaRPr>
          </a:p>
        </p:txBody>
      </p:sp>
      <p:sp>
        <p:nvSpPr>
          <p:cNvPr id="5360" name="Google Shape;5360;p366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150" b="1">
                <a:solidFill>
                  <a:srgbClr val="E8D7A0"/>
                </a:solidFill>
              </a:rPr>
              <a:t>確実に成功する食欲コントロールダイエット</a:t>
            </a:r>
            <a:r>
              <a:rPr lang="en-US" altLang="ja-JP" sz="2150" b="1" dirty="0">
                <a:solidFill>
                  <a:srgbClr val="E8D7A0"/>
                </a:solidFill>
              </a:rPr>
              <a:t>3</a:t>
            </a:r>
            <a:r>
              <a:rPr lang="ja-JP" altLang="en-US" sz="2150" b="1">
                <a:solidFill>
                  <a:srgbClr val="E8D7A0"/>
                </a:solidFill>
              </a:rPr>
              <a:t>ステップ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5361" name="Google Shape;5361;p366"/>
          <p:cNvSpPr txBox="1"/>
          <p:nvPr/>
        </p:nvSpPr>
        <p:spPr>
          <a:xfrm>
            <a:off x="1121700" y="4179100"/>
            <a:ext cx="690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200" b="1">
                <a:solidFill>
                  <a:srgbClr val="2A274E"/>
                </a:solidFill>
              </a:rPr>
              <a:t>原因究明なしに</a:t>
            </a:r>
            <a:r>
              <a:rPr lang="ja" sz="2200" b="1" dirty="0">
                <a:solidFill>
                  <a:srgbClr val="BF0201"/>
                </a:solidFill>
              </a:rPr>
              <a:t>解決</a:t>
            </a:r>
            <a:r>
              <a:rPr lang="ja" altLang="en-US" sz="2200" b="1" dirty="0">
                <a:solidFill>
                  <a:srgbClr val="BF0201"/>
                </a:solidFill>
              </a:rPr>
              <a:t>は</a:t>
            </a:r>
            <a:r>
              <a:rPr lang="ja-JP" altLang="en-US" sz="2200" b="1">
                <a:solidFill>
                  <a:srgbClr val="BF0201"/>
                </a:solidFill>
              </a:rPr>
              <a:t>不可</a:t>
            </a:r>
            <a:endParaRPr sz="2200" b="1" dirty="0">
              <a:solidFill>
                <a:srgbClr val="BF0201"/>
              </a:solidFill>
            </a:endParaRPr>
          </a:p>
        </p:txBody>
      </p:sp>
      <p:sp>
        <p:nvSpPr>
          <p:cNvPr id="5362" name="Google Shape;5362;p366"/>
          <p:cNvSpPr/>
          <p:nvPr/>
        </p:nvSpPr>
        <p:spPr>
          <a:xfrm>
            <a:off x="1043788" y="1393875"/>
            <a:ext cx="2465100" cy="401400"/>
          </a:xfrm>
          <a:prstGeom prst="chevron">
            <a:avLst>
              <a:gd name="adj" fmla="val 50000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366"/>
          <p:cNvSpPr/>
          <p:nvPr/>
        </p:nvSpPr>
        <p:spPr>
          <a:xfrm>
            <a:off x="3405988" y="1393875"/>
            <a:ext cx="2465100" cy="401400"/>
          </a:xfrm>
          <a:prstGeom prst="chevron">
            <a:avLst>
              <a:gd name="adj" fmla="val 50000"/>
            </a:avLst>
          </a:prstGeom>
          <a:solidFill>
            <a:srgbClr val="2A274E">
              <a:alpha val="7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366"/>
          <p:cNvSpPr/>
          <p:nvPr/>
        </p:nvSpPr>
        <p:spPr>
          <a:xfrm>
            <a:off x="5787513" y="1393875"/>
            <a:ext cx="2465100" cy="401400"/>
          </a:xfrm>
          <a:prstGeom prst="chevron">
            <a:avLst>
              <a:gd name="adj" fmla="val 50000"/>
            </a:avLst>
          </a:prstGeom>
          <a:solidFill>
            <a:srgbClr val="2A274E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366"/>
          <p:cNvSpPr txBox="1"/>
          <p:nvPr/>
        </p:nvSpPr>
        <p:spPr>
          <a:xfrm>
            <a:off x="1172350" y="1301050"/>
            <a:ext cx="220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chemeClr val="lt1"/>
                </a:solidFill>
              </a:rPr>
              <a:t>原因</a:t>
            </a:r>
            <a:r>
              <a:rPr lang="ja-JP" altLang="en-US" sz="2300" b="1">
                <a:solidFill>
                  <a:schemeClr val="lt1"/>
                </a:solidFill>
              </a:rPr>
              <a:t>１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5366" name="Google Shape;5366;p366"/>
          <p:cNvSpPr txBox="1"/>
          <p:nvPr/>
        </p:nvSpPr>
        <p:spPr>
          <a:xfrm>
            <a:off x="3501700" y="1309875"/>
            <a:ext cx="220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dirty="0">
                <a:solidFill>
                  <a:schemeClr val="lt1"/>
                </a:solidFill>
              </a:rPr>
              <a:t>A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5367" name="Google Shape;5367;p366"/>
          <p:cNvSpPr txBox="1"/>
          <p:nvPr/>
        </p:nvSpPr>
        <p:spPr>
          <a:xfrm>
            <a:off x="5919275" y="1301050"/>
            <a:ext cx="220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dirty="0">
                <a:solidFill>
                  <a:schemeClr val="lt1"/>
                </a:solidFill>
              </a:rPr>
              <a:t>B</a:t>
            </a: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Google Shape;5298;p363"/>
          <p:cNvSpPr/>
          <p:nvPr/>
        </p:nvSpPr>
        <p:spPr>
          <a:xfrm>
            <a:off x="5894003" y="3241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9" name="Google Shape;5299;p363"/>
          <p:cNvSpPr/>
          <p:nvPr/>
        </p:nvSpPr>
        <p:spPr>
          <a:xfrm>
            <a:off x="5858028" y="3198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0" name="Google Shape;5300;p363"/>
          <p:cNvSpPr txBox="1"/>
          <p:nvPr/>
        </p:nvSpPr>
        <p:spPr>
          <a:xfrm>
            <a:off x="5859536" y="3201129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chemeClr val="lt1"/>
                </a:solidFill>
              </a:rPr>
              <a:t>カロリー不足なら？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01" name="Google Shape;5301;p363"/>
          <p:cNvSpPr/>
          <p:nvPr/>
        </p:nvSpPr>
        <p:spPr>
          <a:xfrm>
            <a:off x="3531803" y="3241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363"/>
          <p:cNvSpPr/>
          <p:nvPr/>
        </p:nvSpPr>
        <p:spPr>
          <a:xfrm>
            <a:off x="3495828" y="3198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363"/>
          <p:cNvSpPr txBox="1"/>
          <p:nvPr/>
        </p:nvSpPr>
        <p:spPr>
          <a:xfrm>
            <a:off x="3494443" y="3199682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chemeClr val="lt1"/>
                </a:solidFill>
              </a:rPr>
              <a:t>栄養不足なら？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04" name="Google Shape;5304;p363"/>
          <p:cNvSpPr/>
          <p:nvPr/>
        </p:nvSpPr>
        <p:spPr>
          <a:xfrm>
            <a:off x="1169603" y="3241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363"/>
          <p:cNvSpPr/>
          <p:nvPr/>
        </p:nvSpPr>
        <p:spPr>
          <a:xfrm>
            <a:off x="1133628" y="3198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363"/>
          <p:cNvSpPr txBox="1"/>
          <p:nvPr/>
        </p:nvSpPr>
        <p:spPr>
          <a:xfrm>
            <a:off x="1133689" y="3199675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chemeClr val="lt1"/>
                </a:solidFill>
              </a:rPr>
              <a:t>睡眠不足なら？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07" name="Google Shape;5307;p363"/>
          <p:cNvSpPr/>
          <p:nvPr/>
        </p:nvSpPr>
        <p:spPr>
          <a:xfrm>
            <a:off x="5894003" y="1336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363"/>
          <p:cNvSpPr/>
          <p:nvPr/>
        </p:nvSpPr>
        <p:spPr>
          <a:xfrm>
            <a:off x="5858028" y="1293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363"/>
          <p:cNvSpPr txBox="1"/>
          <p:nvPr/>
        </p:nvSpPr>
        <p:spPr>
          <a:xfrm>
            <a:off x="5859536" y="1296129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600" b="1" dirty="0">
                <a:solidFill>
                  <a:schemeClr val="lt1"/>
                </a:solidFill>
              </a:rPr>
              <a:t>腸</a:t>
            </a:r>
            <a:r>
              <a:rPr lang="ja-JP" altLang="en-US" sz="1600" b="1">
                <a:solidFill>
                  <a:schemeClr val="lt1"/>
                </a:solidFill>
              </a:rPr>
              <a:t>なら</a:t>
            </a:r>
            <a:r>
              <a:rPr lang="ja" altLang="en-US" sz="1600" b="1" dirty="0">
                <a:solidFill>
                  <a:schemeClr val="lt1"/>
                </a:solidFill>
              </a:rPr>
              <a:t>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10" name="Google Shape;5310;p363"/>
          <p:cNvSpPr/>
          <p:nvPr/>
        </p:nvSpPr>
        <p:spPr>
          <a:xfrm>
            <a:off x="3531803" y="1336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363"/>
          <p:cNvSpPr/>
          <p:nvPr/>
        </p:nvSpPr>
        <p:spPr>
          <a:xfrm>
            <a:off x="3495828" y="1293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363"/>
          <p:cNvSpPr txBox="1"/>
          <p:nvPr/>
        </p:nvSpPr>
        <p:spPr>
          <a:xfrm>
            <a:off x="3494443" y="1294682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600" b="1" dirty="0">
                <a:solidFill>
                  <a:schemeClr val="lt1"/>
                </a:solidFill>
              </a:rPr>
              <a:t>胃</a:t>
            </a:r>
            <a:r>
              <a:rPr lang="ja-JP" altLang="en-US" sz="1600" b="1">
                <a:solidFill>
                  <a:schemeClr val="lt1"/>
                </a:solidFill>
              </a:rPr>
              <a:t>なら？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13" name="Google Shape;5313;p363"/>
          <p:cNvSpPr/>
          <p:nvPr/>
        </p:nvSpPr>
        <p:spPr>
          <a:xfrm>
            <a:off x="1169603" y="1336340"/>
            <a:ext cx="2192100" cy="16782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363"/>
          <p:cNvSpPr txBox="1"/>
          <p:nvPr/>
        </p:nvSpPr>
        <p:spPr>
          <a:xfrm>
            <a:off x="1128475" y="649975"/>
            <a:ext cx="690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2A274E"/>
                </a:solidFill>
              </a:rPr>
              <a:t>ステップ２：原因と考えたものを２週間改善</a:t>
            </a:r>
            <a:endParaRPr sz="2500" b="1" dirty="0">
              <a:solidFill>
                <a:srgbClr val="2A274E"/>
              </a:solidFill>
            </a:endParaRPr>
          </a:p>
        </p:txBody>
      </p:sp>
      <p:sp>
        <p:nvSpPr>
          <p:cNvPr id="5315" name="Google Shape;5315;p363"/>
          <p:cNvSpPr/>
          <p:nvPr/>
        </p:nvSpPr>
        <p:spPr>
          <a:xfrm>
            <a:off x="1133628" y="1293765"/>
            <a:ext cx="2192100" cy="16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363"/>
          <p:cNvSpPr txBox="1"/>
          <p:nvPr/>
        </p:nvSpPr>
        <p:spPr>
          <a:xfrm>
            <a:off x="1133689" y="1294675"/>
            <a:ext cx="2192100" cy="430857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chemeClr val="lt1"/>
                </a:solidFill>
              </a:rPr>
              <a:t>脳なら？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5317" name="Google Shape;5317;p363"/>
          <p:cNvSpPr txBox="1"/>
          <p:nvPr/>
        </p:nvSpPr>
        <p:spPr>
          <a:xfrm>
            <a:off x="1133625" y="2117931"/>
            <a:ext cx="2192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炭水化物</a:t>
            </a:r>
            <a:r>
              <a:rPr lang="ja-JP" altLang="en-US" sz="1800" b="1">
                <a:solidFill>
                  <a:srgbClr val="2A274E"/>
                </a:solidFill>
              </a:rPr>
              <a:t>を摂る</a:t>
            </a:r>
            <a:endParaRPr lang="en-US" altLang="ja-JP" sz="1800" b="1" dirty="0">
              <a:solidFill>
                <a:srgbClr val="2A274E"/>
              </a:solidFill>
            </a:endParaRPr>
          </a:p>
        </p:txBody>
      </p:sp>
      <p:sp>
        <p:nvSpPr>
          <p:cNvPr id="5318" name="Google Shape;5318;p363"/>
          <p:cNvSpPr txBox="1"/>
          <p:nvPr/>
        </p:nvSpPr>
        <p:spPr>
          <a:xfrm>
            <a:off x="3498675" y="1948475"/>
            <a:ext cx="2183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低カロリーで</a:t>
            </a:r>
            <a:endParaRPr lang="en-US" altLang="ja-JP" sz="18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満腹感</a:t>
            </a:r>
            <a:r>
              <a:rPr lang="ja-JP" altLang="en-US" sz="1800" b="1">
                <a:solidFill>
                  <a:srgbClr val="2A274E"/>
                </a:solidFill>
              </a:rPr>
              <a:t>を得る</a:t>
            </a:r>
            <a:endParaRPr sz="1800" b="1" dirty="0">
              <a:solidFill>
                <a:srgbClr val="BF0201"/>
              </a:solidFill>
            </a:endParaRPr>
          </a:p>
        </p:txBody>
      </p:sp>
      <p:sp>
        <p:nvSpPr>
          <p:cNvPr id="5319" name="Google Shape;5319;p363"/>
          <p:cNvSpPr txBox="1"/>
          <p:nvPr/>
        </p:nvSpPr>
        <p:spPr>
          <a:xfrm>
            <a:off x="1133625" y="3858475"/>
            <a:ext cx="2192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rgbClr val="2A274E"/>
                </a:solidFill>
              </a:rPr>
              <a:t>1</a:t>
            </a:r>
            <a:r>
              <a:rPr lang="ja-JP" altLang="en-US" sz="1800" b="1">
                <a:solidFill>
                  <a:srgbClr val="2A274E"/>
                </a:solidFill>
              </a:rPr>
              <a:t>日</a:t>
            </a:r>
            <a:r>
              <a:rPr lang="en-US" altLang="ja-JP" sz="1800" b="1" dirty="0">
                <a:solidFill>
                  <a:srgbClr val="C00000"/>
                </a:solidFill>
              </a:rPr>
              <a:t>8</a:t>
            </a:r>
            <a:r>
              <a:rPr lang="ja-JP" altLang="en-US" sz="1800" b="1">
                <a:solidFill>
                  <a:srgbClr val="C00000"/>
                </a:solidFill>
              </a:rPr>
              <a:t>時間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睡眠時間確保</a:t>
            </a:r>
            <a:endParaRPr sz="1800" b="1" dirty="0">
              <a:solidFill>
                <a:srgbClr val="BF0201"/>
              </a:solidFill>
            </a:endParaRPr>
          </a:p>
        </p:txBody>
      </p:sp>
      <p:sp>
        <p:nvSpPr>
          <p:cNvPr id="5320" name="Google Shape;5320;p363"/>
          <p:cNvSpPr txBox="1"/>
          <p:nvPr/>
        </p:nvSpPr>
        <p:spPr>
          <a:xfrm>
            <a:off x="3498675" y="3662625"/>
            <a:ext cx="21834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栄養含む食品・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サプリメント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を摂る</a:t>
            </a:r>
            <a:endParaRPr sz="1800" b="1" dirty="0">
              <a:solidFill>
                <a:srgbClr val="2A274E"/>
              </a:solidFill>
            </a:endParaRPr>
          </a:p>
        </p:txBody>
      </p:sp>
      <p:sp>
        <p:nvSpPr>
          <p:cNvPr id="5321" name="Google Shape;5321;p363"/>
          <p:cNvSpPr txBox="1"/>
          <p:nvPr/>
        </p:nvSpPr>
        <p:spPr>
          <a:xfrm>
            <a:off x="5884716" y="3662625"/>
            <a:ext cx="21834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３食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2A274E"/>
                </a:solidFill>
              </a:rPr>
              <a:t>きちんと食べる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5322" name="Google Shape;5322;p363"/>
          <p:cNvSpPr txBox="1"/>
          <p:nvPr/>
        </p:nvSpPr>
        <p:spPr>
          <a:xfrm>
            <a:off x="5858025" y="1872525"/>
            <a:ext cx="21834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炭水化物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タンパク質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>
                <a:solidFill>
                  <a:srgbClr val="002060"/>
                </a:solidFill>
              </a:rPr>
              <a:t>を摂る</a:t>
            </a:r>
            <a:endParaRPr lang="en-US" altLang="ja-JP" sz="1200" b="1" dirty="0">
              <a:solidFill>
                <a:srgbClr val="002060"/>
              </a:solidFill>
            </a:endParaRPr>
          </a:p>
        </p:txBody>
      </p:sp>
      <p:sp>
        <p:nvSpPr>
          <p:cNvPr id="5323" name="Google Shape;5323;p363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150" b="1">
                <a:solidFill>
                  <a:srgbClr val="E8D7A0"/>
                </a:solidFill>
              </a:rPr>
              <a:t>確実に成功する食欲コントロールダイエット</a:t>
            </a:r>
            <a:r>
              <a:rPr lang="en-US" altLang="ja-JP" sz="2150" b="1" dirty="0">
                <a:solidFill>
                  <a:srgbClr val="E8D7A0"/>
                </a:solidFill>
              </a:rPr>
              <a:t>3</a:t>
            </a:r>
            <a:r>
              <a:rPr lang="ja-JP" altLang="en-US" sz="2150" b="1">
                <a:solidFill>
                  <a:srgbClr val="E8D7A0"/>
                </a:solidFill>
              </a:rPr>
              <a:t>ステップ</a:t>
            </a:r>
          </a:p>
          <a:p>
            <a:pPr marL="0" marR="254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solidFill>
                <a:srgbClr val="E8D7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392"/>
          <p:cNvGrpSpPr/>
          <p:nvPr/>
        </p:nvGrpSpPr>
        <p:grpSpPr>
          <a:xfrm>
            <a:off x="6234885" y="1515103"/>
            <a:ext cx="2012467" cy="2030312"/>
            <a:chOff x="4922796" y="1661600"/>
            <a:chExt cx="3133707" cy="2902934"/>
          </a:xfrm>
        </p:grpSpPr>
        <p:sp>
          <p:nvSpPr>
            <p:cNvPr id="5793" name="Google Shape;5793;p392"/>
            <p:cNvSpPr/>
            <p:nvPr/>
          </p:nvSpPr>
          <p:spPr>
            <a:xfrm>
              <a:off x="4965004" y="1696834"/>
              <a:ext cx="3091500" cy="2867700"/>
            </a:xfrm>
            <a:prstGeom prst="rect">
              <a:avLst/>
            </a:prstGeom>
            <a:solidFill>
              <a:srgbClr val="2A274E">
                <a:alpha val="2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92"/>
            <p:cNvSpPr/>
            <p:nvPr/>
          </p:nvSpPr>
          <p:spPr>
            <a:xfrm>
              <a:off x="4922796" y="1661600"/>
              <a:ext cx="3091500" cy="286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5" name="Google Shape;5795;p392"/>
          <p:cNvSpPr/>
          <p:nvPr/>
        </p:nvSpPr>
        <p:spPr>
          <a:xfrm>
            <a:off x="7114609" y="3628520"/>
            <a:ext cx="253019" cy="122147"/>
          </a:xfrm>
          <a:prstGeom prst="flowChartMerg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6" name="Google Shape;5796;p392"/>
          <p:cNvSpPr txBox="1"/>
          <p:nvPr/>
        </p:nvSpPr>
        <p:spPr>
          <a:xfrm>
            <a:off x="1013850" y="784250"/>
            <a:ext cx="690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2A274E"/>
                </a:solidFill>
              </a:rPr>
              <a:t>ステップ３：効果検証</a:t>
            </a:r>
            <a:endParaRPr lang="ja-JP" altLang="en-US" sz="2500" b="1" dirty="0">
              <a:solidFill>
                <a:srgbClr val="2A274E"/>
              </a:solidFill>
            </a:endParaRPr>
          </a:p>
        </p:txBody>
      </p:sp>
      <p:grpSp>
        <p:nvGrpSpPr>
          <p:cNvPr id="5797" name="Google Shape;5797;p392"/>
          <p:cNvGrpSpPr/>
          <p:nvPr/>
        </p:nvGrpSpPr>
        <p:grpSpPr>
          <a:xfrm>
            <a:off x="896648" y="1515037"/>
            <a:ext cx="2012505" cy="2235629"/>
            <a:chOff x="896648" y="1591237"/>
            <a:chExt cx="2012505" cy="2235629"/>
          </a:xfrm>
        </p:grpSpPr>
        <p:grpSp>
          <p:nvGrpSpPr>
            <p:cNvPr id="5798" name="Google Shape;5798;p392"/>
            <p:cNvGrpSpPr/>
            <p:nvPr/>
          </p:nvGrpSpPr>
          <p:grpSpPr>
            <a:xfrm>
              <a:off x="896648" y="1591237"/>
              <a:ext cx="2012505" cy="2030443"/>
              <a:chOff x="881373" y="1590300"/>
              <a:chExt cx="2012505" cy="2030443"/>
            </a:xfrm>
          </p:grpSpPr>
          <p:sp>
            <p:nvSpPr>
              <p:cNvPr id="5799" name="Google Shape;5799;p392"/>
              <p:cNvSpPr/>
              <p:nvPr/>
            </p:nvSpPr>
            <p:spPr>
              <a:xfrm>
                <a:off x="908479" y="1614942"/>
                <a:ext cx="1985400" cy="2005800"/>
              </a:xfrm>
              <a:prstGeom prst="rect">
                <a:avLst/>
              </a:prstGeom>
              <a:solidFill>
                <a:srgbClr val="2A274E">
                  <a:alpha val="25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92"/>
              <p:cNvSpPr/>
              <p:nvPr/>
            </p:nvSpPr>
            <p:spPr>
              <a:xfrm>
                <a:off x="881373" y="1590300"/>
                <a:ext cx="1985400" cy="200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1" name="Google Shape;5801;p392"/>
            <p:cNvSpPr/>
            <p:nvPr/>
          </p:nvSpPr>
          <p:spPr>
            <a:xfrm>
              <a:off x="1776391" y="3704720"/>
              <a:ext cx="253019" cy="122147"/>
            </a:xfrm>
            <a:prstGeom prst="flowChartMerge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2" name="Google Shape;5802;p392"/>
          <p:cNvGrpSpPr/>
          <p:nvPr/>
        </p:nvGrpSpPr>
        <p:grpSpPr>
          <a:xfrm>
            <a:off x="3565786" y="1515103"/>
            <a:ext cx="2012467" cy="2030312"/>
            <a:chOff x="4922796" y="1661600"/>
            <a:chExt cx="3133707" cy="2902934"/>
          </a:xfrm>
        </p:grpSpPr>
        <p:sp>
          <p:nvSpPr>
            <p:cNvPr id="5803" name="Google Shape;5803;p392"/>
            <p:cNvSpPr/>
            <p:nvPr/>
          </p:nvSpPr>
          <p:spPr>
            <a:xfrm>
              <a:off x="4965004" y="1696834"/>
              <a:ext cx="3091500" cy="2867700"/>
            </a:xfrm>
            <a:prstGeom prst="rect">
              <a:avLst/>
            </a:prstGeom>
            <a:solidFill>
              <a:srgbClr val="2A274E">
                <a:alpha val="2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92"/>
            <p:cNvSpPr/>
            <p:nvPr/>
          </p:nvSpPr>
          <p:spPr>
            <a:xfrm>
              <a:off x="4922796" y="1661600"/>
              <a:ext cx="3091500" cy="286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5" name="Google Shape;5805;p392"/>
          <p:cNvSpPr/>
          <p:nvPr/>
        </p:nvSpPr>
        <p:spPr>
          <a:xfrm>
            <a:off x="4445510" y="3628520"/>
            <a:ext cx="253019" cy="122147"/>
          </a:xfrm>
          <a:prstGeom prst="flowChartMerg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6" name="Google Shape;5806;p392"/>
          <p:cNvSpPr txBox="1"/>
          <p:nvPr/>
        </p:nvSpPr>
        <p:spPr>
          <a:xfrm>
            <a:off x="896650" y="1515100"/>
            <a:ext cx="1986000" cy="446246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700" b="1">
                <a:solidFill>
                  <a:srgbClr val="FFFFFF"/>
                </a:solidFill>
              </a:rPr>
              <a:t>体調の変化</a:t>
            </a:r>
            <a:endParaRPr sz="1700" b="1" dirty="0">
              <a:solidFill>
                <a:srgbClr val="FFFFFF"/>
              </a:solidFill>
            </a:endParaRPr>
          </a:p>
        </p:txBody>
      </p:sp>
      <p:sp>
        <p:nvSpPr>
          <p:cNvPr id="5807" name="Google Shape;5807;p392"/>
          <p:cNvSpPr/>
          <p:nvPr/>
        </p:nvSpPr>
        <p:spPr>
          <a:xfrm>
            <a:off x="1117950" y="3071602"/>
            <a:ext cx="1569900" cy="287400"/>
          </a:xfrm>
          <a:prstGeom prst="roundRect">
            <a:avLst>
              <a:gd name="adj" fmla="val 16667"/>
            </a:avLst>
          </a:prstGeom>
          <a:solidFill>
            <a:srgbClr val="BF02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b="1">
                <a:solidFill>
                  <a:srgbClr val="FFFFFF"/>
                </a:solidFill>
              </a:rPr>
              <a:t>良好か？</a:t>
            </a:r>
            <a:endParaRPr sz="1100" b="1" dirty="0">
              <a:solidFill>
                <a:srgbClr val="FFFFFF"/>
              </a:solidFill>
            </a:endParaRPr>
          </a:p>
        </p:txBody>
      </p:sp>
      <p:sp>
        <p:nvSpPr>
          <p:cNvPr id="5808" name="Google Shape;5808;p392"/>
          <p:cNvSpPr/>
          <p:nvPr/>
        </p:nvSpPr>
        <p:spPr>
          <a:xfrm>
            <a:off x="3787072" y="3071602"/>
            <a:ext cx="1569900" cy="287400"/>
          </a:xfrm>
          <a:prstGeom prst="roundRect">
            <a:avLst>
              <a:gd name="adj" fmla="val 16667"/>
            </a:avLst>
          </a:prstGeom>
          <a:solidFill>
            <a:srgbClr val="BF02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b="1">
                <a:solidFill>
                  <a:srgbClr val="FFFFFF"/>
                </a:solidFill>
              </a:rPr>
              <a:t>安定したか？</a:t>
            </a:r>
            <a:endParaRPr sz="1100" b="1" dirty="0">
              <a:solidFill>
                <a:srgbClr val="FFFFFF"/>
              </a:solidFill>
            </a:endParaRPr>
          </a:p>
        </p:txBody>
      </p:sp>
      <p:sp>
        <p:nvSpPr>
          <p:cNvPr id="5809" name="Google Shape;5809;p392"/>
          <p:cNvSpPr/>
          <p:nvPr/>
        </p:nvSpPr>
        <p:spPr>
          <a:xfrm>
            <a:off x="6456175" y="3071602"/>
            <a:ext cx="1569900" cy="287400"/>
          </a:xfrm>
          <a:prstGeom prst="roundRect">
            <a:avLst>
              <a:gd name="adj" fmla="val 16667"/>
            </a:avLst>
          </a:prstGeom>
          <a:solidFill>
            <a:srgbClr val="BF02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b="1">
                <a:solidFill>
                  <a:srgbClr val="FFFFFF"/>
                </a:solidFill>
              </a:rPr>
              <a:t>被っていたか？</a:t>
            </a:r>
            <a:endParaRPr sz="1100" b="1" dirty="0">
              <a:solidFill>
                <a:srgbClr val="FFFFFF"/>
              </a:solidFill>
            </a:endParaRPr>
          </a:p>
        </p:txBody>
      </p:sp>
      <p:sp>
        <p:nvSpPr>
          <p:cNvPr id="5810" name="Google Shape;5810;p392"/>
          <p:cNvSpPr/>
          <p:nvPr/>
        </p:nvSpPr>
        <p:spPr>
          <a:xfrm>
            <a:off x="930708" y="3848334"/>
            <a:ext cx="7316700" cy="8856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1" name="Google Shape;5811;p392"/>
          <p:cNvSpPr txBox="1"/>
          <p:nvPr/>
        </p:nvSpPr>
        <p:spPr>
          <a:xfrm>
            <a:off x="3566024" y="1515100"/>
            <a:ext cx="1986000" cy="4464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700" b="1">
                <a:solidFill>
                  <a:srgbClr val="FFFFFF"/>
                </a:solidFill>
              </a:rPr>
              <a:t>食欲の変化</a:t>
            </a:r>
            <a:endParaRPr sz="1700" b="1" dirty="0">
              <a:solidFill>
                <a:srgbClr val="FFFFFF"/>
              </a:solidFill>
            </a:endParaRPr>
          </a:p>
        </p:txBody>
      </p:sp>
      <p:sp>
        <p:nvSpPr>
          <p:cNvPr id="5812" name="Google Shape;5812;p392"/>
          <p:cNvSpPr/>
          <p:nvPr/>
        </p:nvSpPr>
        <p:spPr>
          <a:xfrm>
            <a:off x="896650" y="3833775"/>
            <a:ext cx="7314300" cy="8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300" b="1">
                <a:solidFill>
                  <a:srgbClr val="2A274E"/>
                </a:solidFill>
              </a:rPr>
              <a:t>納得できるまで３ステップを繰り返す</a:t>
            </a:r>
            <a:endParaRPr sz="2000" b="1" dirty="0">
              <a:solidFill>
                <a:srgbClr val="2A274E"/>
              </a:solidFill>
            </a:endParaRPr>
          </a:p>
        </p:txBody>
      </p:sp>
      <p:sp>
        <p:nvSpPr>
          <p:cNvPr id="5814" name="Google Shape;5814;p392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150" b="1">
                <a:solidFill>
                  <a:srgbClr val="E8D7A0"/>
                </a:solidFill>
              </a:rPr>
              <a:t>確実に成功する食欲コントロールダイエット</a:t>
            </a:r>
            <a:r>
              <a:rPr lang="en-US" altLang="ja-JP" sz="2150" b="1" dirty="0">
                <a:solidFill>
                  <a:srgbClr val="E8D7A0"/>
                </a:solidFill>
              </a:rPr>
              <a:t>3</a:t>
            </a:r>
            <a:r>
              <a:rPr lang="ja-JP" altLang="en-US" sz="2150" b="1">
                <a:solidFill>
                  <a:srgbClr val="E8D7A0"/>
                </a:solidFill>
              </a:rPr>
              <a:t>ステップ</a:t>
            </a:r>
          </a:p>
        </p:txBody>
      </p:sp>
      <p:sp>
        <p:nvSpPr>
          <p:cNvPr id="5815" name="Google Shape;5815;p392"/>
          <p:cNvSpPr txBox="1"/>
          <p:nvPr/>
        </p:nvSpPr>
        <p:spPr>
          <a:xfrm>
            <a:off x="6235425" y="1515100"/>
            <a:ext cx="1986000" cy="446246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700" b="1">
                <a:solidFill>
                  <a:srgbClr val="FFFFFF"/>
                </a:solidFill>
              </a:rPr>
              <a:t>生理周期</a:t>
            </a:r>
            <a:r>
              <a:rPr lang="en-US" altLang="ja-JP" sz="1700" b="1" dirty="0">
                <a:solidFill>
                  <a:srgbClr val="FFFFFF"/>
                </a:solidFill>
              </a:rPr>
              <a:t>(</a:t>
            </a:r>
            <a:r>
              <a:rPr lang="ja-JP" altLang="en-US" sz="1700" b="1">
                <a:solidFill>
                  <a:srgbClr val="FFFFFF"/>
                </a:solidFill>
              </a:rPr>
              <a:t>女性</a:t>
            </a:r>
            <a:r>
              <a:rPr lang="en-US" altLang="ja-JP" sz="1700" b="1" dirty="0">
                <a:solidFill>
                  <a:srgbClr val="FFFFFF"/>
                </a:solidFill>
              </a:rPr>
              <a:t>)</a:t>
            </a:r>
            <a:endParaRPr sz="1700" b="1" dirty="0">
              <a:solidFill>
                <a:srgbClr val="FFFFFF"/>
              </a:solidFill>
            </a:endParaRPr>
          </a:p>
        </p:txBody>
      </p:sp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B631EDE3-54D1-2AA4-6D54-41FAF85C9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41" y="2076397"/>
            <a:ext cx="851025" cy="851025"/>
          </a:xfrm>
          <a:prstGeom prst="rect">
            <a:avLst/>
          </a:prstGeom>
        </p:spPr>
      </p:pic>
      <p:pic>
        <p:nvPicPr>
          <p:cNvPr id="5" name="図 4" descr="図形&#10;&#10;低い精度で自動的に生成された説明">
            <a:extLst>
              <a:ext uri="{FF2B5EF4-FFF2-40B4-BE49-F238E27FC236}">
                <a16:creationId xmlns:a16="http://schemas.microsoft.com/office/drawing/2014/main" id="{5E5AE51A-277E-EBB3-2B0E-CF7A24A92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8" y="2035337"/>
            <a:ext cx="1067623" cy="1067623"/>
          </a:xfrm>
          <a:prstGeom prst="rect">
            <a:avLst/>
          </a:prstGeom>
        </p:spPr>
      </p:pic>
      <p:pic>
        <p:nvPicPr>
          <p:cNvPr id="7" name="図 6" descr="図形&#10;&#10;低い精度で自動的に生成された説明">
            <a:extLst>
              <a:ext uri="{FF2B5EF4-FFF2-40B4-BE49-F238E27FC236}">
                <a16:creationId xmlns:a16="http://schemas.microsoft.com/office/drawing/2014/main" id="{C174E74C-F8A7-8E0E-E8E5-34FEB4FDA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643" y="1910995"/>
            <a:ext cx="1231457" cy="12314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Google Shape;4694;p327"/>
          <p:cNvSpPr/>
          <p:nvPr/>
        </p:nvSpPr>
        <p:spPr>
          <a:xfrm>
            <a:off x="187050" y="171450"/>
            <a:ext cx="8769900" cy="4800600"/>
          </a:xfrm>
          <a:prstGeom prst="rect">
            <a:avLst/>
          </a:prstGeom>
          <a:noFill/>
          <a:ln w="9525" cap="flat" cmpd="sng">
            <a:solidFill>
              <a:srgbClr val="2A27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5" name="Google Shape;4695;p327"/>
          <p:cNvSpPr/>
          <p:nvPr/>
        </p:nvSpPr>
        <p:spPr>
          <a:xfrm>
            <a:off x="0" y="4365750"/>
            <a:ext cx="777900" cy="777900"/>
          </a:xfrm>
          <a:prstGeom prst="rtTriangle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6" name="Google Shape;4696;p327"/>
          <p:cNvSpPr/>
          <p:nvPr/>
        </p:nvSpPr>
        <p:spPr>
          <a:xfrm rot="10800000">
            <a:off x="8380800" y="0"/>
            <a:ext cx="777900" cy="777900"/>
          </a:xfrm>
          <a:prstGeom prst="rtTriangle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7" name="Google Shape;4697;p327"/>
          <p:cNvSpPr txBox="1"/>
          <p:nvPr/>
        </p:nvSpPr>
        <p:spPr>
          <a:xfrm>
            <a:off x="14700" y="1209960"/>
            <a:ext cx="91440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>
                <a:solidFill>
                  <a:srgbClr val="2A274E"/>
                </a:solidFill>
              </a:rPr>
              <a:t>食事制限と運動で痩せる時代は終焉！</a:t>
            </a:r>
            <a:endParaRPr lang="en-US" altLang="ja-JP" sz="36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>
                <a:solidFill>
                  <a:srgbClr val="2A274E"/>
                </a:solidFill>
              </a:rPr>
              <a:t>代謝を最大化させて痩せる</a:t>
            </a:r>
            <a:endParaRPr lang="en-US" altLang="ja-JP" sz="36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500" b="1">
                <a:solidFill>
                  <a:srgbClr val="C00000"/>
                </a:solidFill>
              </a:rPr>
              <a:t>代謝リセットダイエット</a:t>
            </a:r>
            <a:endParaRPr sz="3800" b="1" dirty="0">
              <a:solidFill>
                <a:srgbClr val="C00000"/>
              </a:solidFill>
            </a:endParaRPr>
          </a:p>
        </p:txBody>
      </p:sp>
      <p:pic>
        <p:nvPicPr>
          <p:cNvPr id="4698" name="Google Shape;4698;p327"/>
          <p:cNvPicPr preferRelativeResize="0"/>
          <p:nvPr/>
        </p:nvPicPr>
        <p:blipFill rotWithShape="1">
          <a:blip r:embed="rId3">
            <a:alphaModFix/>
          </a:blip>
          <a:srcRect b="40891"/>
          <a:stretch/>
        </p:blipFill>
        <p:spPr>
          <a:xfrm>
            <a:off x="6941008" y="3537150"/>
            <a:ext cx="1686991" cy="1606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578;p64">
            <a:extLst>
              <a:ext uri="{FF2B5EF4-FFF2-40B4-BE49-F238E27FC236}">
                <a16:creationId xmlns:a16="http://schemas.microsoft.com/office/drawing/2014/main" id="{A38652F0-6E75-99D3-6C38-160B45849772}"/>
              </a:ext>
            </a:extLst>
          </p:cNvPr>
          <p:cNvCxnSpPr/>
          <p:nvPr/>
        </p:nvCxnSpPr>
        <p:spPr>
          <a:xfrm>
            <a:off x="668550" y="3350153"/>
            <a:ext cx="7806900" cy="0"/>
          </a:xfrm>
          <a:prstGeom prst="straightConnector1">
            <a:avLst/>
          </a:prstGeom>
          <a:noFill/>
          <a:ln w="19050" cap="flat" cmpd="sng">
            <a:solidFill>
              <a:srgbClr val="2A274E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/>
          <p:nvPr/>
        </p:nvSpPr>
        <p:spPr>
          <a:xfrm>
            <a:off x="314325" y="760577"/>
            <a:ext cx="8515350" cy="4143375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314325" y="760577"/>
            <a:ext cx="8472486" cy="40979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E8D7A0"/>
                </a:solidFill>
              </a:rPr>
              <a:t>本日の内容</a:t>
            </a:r>
            <a:endParaRPr sz="2150" b="1" dirty="0">
              <a:solidFill>
                <a:schemeClr val="lt1"/>
              </a:solidFill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357189" y="1076840"/>
            <a:ext cx="8129587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r>
              <a:rPr lang="ja-JP" altLang="en-US" sz="2200" b="1">
                <a:solidFill>
                  <a:srgbClr val="2A274E"/>
                </a:solidFill>
              </a:rPr>
              <a:t>食欲コントロール</a:t>
            </a:r>
            <a:r>
              <a:rPr lang="ja-JP" altLang="en-US" sz="2200" b="1">
                <a:solidFill>
                  <a:srgbClr val="C00000"/>
                </a:solidFill>
              </a:rPr>
              <a:t>最新理論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r>
              <a:rPr lang="ja-JP" altLang="en-US" sz="2200" b="1">
                <a:solidFill>
                  <a:srgbClr val="002060"/>
                </a:solidFill>
              </a:rPr>
              <a:t>確実に成功する食欲</a:t>
            </a:r>
            <a:r>
              <a:rPr lang="ja-JP" altLang="en-US" sz="2200" b="1">
                <a:solidFill>
                  <a:srgbClr val="2A274E"/>
                </a:solidFill>
              </a:rPr>
              <a:t>コントロールダイエット</a:t>
            </a:r>
            <a:r>
              <a:rPr lang="en-US" altLang="ja-JP" sz="2200" b="1" dirty="0">
                <a:solidFill>
                  <a:srgbClr val="2A274E"/>
                </a:solidFill>
              </a:rPr>
              <a:t>3</a:t>
            </a:r>
            <a:r>
              <a:rPr lang="ja-JP" altLang="en-US" sz="2200" b="1">
                <a:solidFill>
                  <a:srgbClr val="2A274E"/>
                </a:solidFill>
              </a:rPr>
              <a:t>ステップ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r>
              <a:rPr lang="ja-JP" altLang="en-US" sz="2200" b="1">
                <a:solidFill>
                  <a:srgbClr val="2A274E"/>
                </a:solidFill>
              </a:rPr>
              <a:t>食事制限と運動で痩せる時代は終焉！代謝を最大化させて痩せる</a:t>
            </a:r>
            <a:r>
              <a:rPr lang="ja-JP" altLang="en-US" sz="2200" b="1">
                <a:solidFill>
                  <a:srgbClr val="C00000"/>
                </a:solidFill>
              </a:rPr>
              <a:t>代謝リセットダイエット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r>
              <a:rPr lang="ja-JP" altLang="en-US" sz="2200" b="1">
                <a:solidFill>
                  <a:srgbClr val="2A274E"/>
                </a:solidFill>
              </a:rPr>
              <a:t>正月太りを</a:t>
            </a:r>
            <a:r>
              <a:rPr lang="ja-JP" altLang="en-US" sz="2200" b="1">
                <a:solidFill>
                  <a:srgbClr val="002060"/>
                </a:solidFill>
              </a:rPr>
              <a:t>一瞬で解消！</a:t>
            </a:r>
            <a:r>
              <a:rPr lang="ja-JP" altLang="en-US" sz="2200" b="1">
                <a:solidFill>
                  <a:srgbClr val="2A274E"/>
                </a:solidFill>
              </a:rPr>
              <a:t>最速で増えた体重を戻す</a:t>
            </a:r>
            <a:r>
              <a:rPr lang="en-US" altLang="ja-JP" sz="2200" b="1" dirty="0">
                <a:solidFill>
                  <a:srgbClr val="2A274E"/>
                </a:solidFill>
              </a:rPr>
              <a:t>3</a:t>
            </a:r>
            <a:r>
              <a:rPr lang="ja-JP" altLang="en-US" sz="2200" b="1">
                <a:solidFill>
                  <a:srgbClr val="2A274E"/>
                </a:solidFill>
              </a:rPr>
              <a:t>ステップ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r>
              <a:rPr lang="ja-JP" altLang="en-US" sz="2200" b="1">
                <a:solidFill>
                  <a:srgbClr val="C00000"/>
                </a:solidFill>
              </a:rPr>
              <a:t>参加者限定！</a:t>
            </a:r>
            <a:r>
              <a:rPr lang="ja-JP" altLang="en-US" sz="2200" b="1">
                <a:solidFill>
                  <a:srgbClr val="2A274E"/>
                </a:solidFill>
              </a:rPr>
              <a:t>シークレットオンラインセミナーについて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74E"/>
              </a:buClr>
              <a:buSzPts val="2200"/>
              <a:buChar char="❏"/>
            </a:pPr>
            <a:endParaRPr sz="2200" b="1" dirty="0">
              <a:solidFill>
                <a:srgbClr val="2A274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857" y="451650"/>
            <a:ext cx="4240285" cy="42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83"/>
          <p:cNvSpPr txBox="1"/>
          <p:nvPr/>
        </p:nvSpPr>
        <p:spPr>
          <a:xfrm>
            <a:off x="0" y="1685759"/>
            <a:ext cx="9144000" cy="177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rgbClr val="2A274E"/>
                </a:solidFill>
              </a:rPr>
              <a:t>今更ですが</a:t>
            </a:r>
            <a:endParaRPr sz="41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600" b="1">
                <a:solidFill>
                  <a:srgbClr val="BF0201"/>
                </a:solidFill>
              </a:rPr>
              <a:t>代謝ってなんですか？</a:t>
            </a:r>
            <a:endParaRPr sz="5600" b="1" dirty="0">
              <a:solidFill>
                <a:srgbClr val="BF0201"/>
              </a:solidFill>
            </a:endParaRPr>
          </a:p>
        </p:txBody>
      </p:sp>
      <p:pic>
        <p:nvPicPr>
          <p:cNvPr id="783" name="Google Shape;78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000" y="3621175"/>
            <a:ext cx="1191775" cy="152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2"/>
          <p:cNvSpPr/>
          <p:nvPr/>
        </p:nvSpPr>
        <p:spPr>
          <a:xfrm>
            <a:off x="1456375" y="1342900"/>
            <a:ext cx="6457800" cy="260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2"/>
          <p:cNvSpPr txBox="1"/>
          <p:nvPr/>
        </p:nvSpPr>
        <p:spPr>
          <a:xfrm>
            <a:off x="508946" y="1666300"/>
            <a:ext cx="81120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-JP" altLang="en-US" sz="3000" b="1">
                <a:solidFill>
                  <a:srgbClr val="2A274E"/>
                </a:solidFill>
              </a:rPr>
              <a:t>食べ物や脂肪を</a:t>
            </a:r>
            <a:endParaRPr lang="en-US" altLang="ja-JP" sz="30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-JP" altLang="en-US" sz="3000" b="1">
                <a:solidFill>
                  <a:srgbClr val="2A274E"/>
                </a:solidFill>
              </a:rPr>
              <a:t>エネルギーに変えて</a:t>
            </a:r>
            <a:endParaRPr lang="en-US" altLang="ja-JP" sz="30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-JP" altLang="en-US" sz="3000" b="1">
                <a:solidFill>
                  <a:srgbClr val="C00000"/>
                </a:solidFill>
              </a:rPr>
              <a:t>活動に使う</a:t>
            </a:r>
            <a:r>
              <a:rPr lang="ja-JP" altLang="en-US" sz="3000" b="1">
                <a:solidFill>
                  <a:srgbClr val="2A274E"/>
                </a:solidFill>
              </a:rPr>
              <a:t>までの過程</a:t>
            </a:r>
            <a:endParaRPr lang="ja-JP" altLang="en-US" sz="2800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  <a:cs typeface="Meiryo"/>
              <a:sym typeface="Meiryo"/>
            </a:endParaRPr>
          </a:p>
        </p:txBody>
      </p:sp>
      <p:sp>
        <p:nvSpPr>
          <p:cNvPr id="776" name="Google Shape;776;p82"/>
          <p:cNvSpPr/>
          <p:nvPr/>
        </p:nvSpPr>
        <p:spPr>
          <a:xfrm>
            <a:off x="3186925" y="1017225"/>
            <a:ext cx="2996700" cy="617100"/>
          </a:xfrm>
          <a:prstGeom prst="roundRect">
            <a:avLst>
              <a:gd name="adj" fmla="val 50000"/>
            </a:avLst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FFFFFF"/>
                </a:solidFill>
              </a:rPr>
              <a:t>代謝とは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3" name="Google Shape;5814;p392">
            <a:extLst>
              <a:ext uri="{FF2B5EF4-FFF2-40B4-BE49-F238E27FC236}">
                <a16:creationId xmlns:a16="http://schemas.microsoft.com/office/drawing/2014/main" id="{4B8C43B1-C797-5491-B2F4-A4CEA72EEFE6}"/>
              </a:ext>
            </a:extLst>
          </p:cNvPr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150" b="1">
                <a:solidFill>
                  <a:srgbClr val="E8D7A0"/>
                </a:solidFill>
              </a:rPr>
              <a:t>代謝リセットダイエット</a:t>
            </a:r>
          </a:p>
        </p:txBody>
      </p:sp>
      <p:pic>
        <p:nvPicPr>
          <p:cNvPr id="4" name="図 3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48A8CB88-DE71-FC88-7C60-2CB5FDA3D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8010068" y="3536418"/>
            <a:ext cx="964263" cy="14615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05"/>
          <p:cNvSpPr/>
          <p:nvPr/>
        </p:nvSpPr>
        <p:spPr>
          <a:xfrm>
            <a:off x="388800" y="775388"/>
            <a:ext cx="2663100" cy="27495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05"/>
          <p:cNvSpPr/>
          <p:nvPr/>
        </p:nvSpPr>
        <p:spPr>
          <a:xfrm>
            <a:off x="3282369" y="775388"/>
            <a:ext cx="2663100" cy="27495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05"/>
          <p:cNvSpPr/>
          <p:nvPr/>
        </p:nvSpPr>
        <p:spPr>
          <a:xfrm>
            <a:off x="6175922" y="775388"/>
            <a:ext cx="2663100" cy="27495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05"/>
          <p:cNvSpPr txBox="1"/>
          <p:nvPr/>
        </p:nvSpPr>
        <p:spPr>
          <a:xfrm>
            <a:off x="-1300" y="3558369"/>
            <a:ext cx="914400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2900" b="1">
                <a:solidFill>
                  <a:srgbClr val="2A274E"/>
                </a:solidFill>
              </a:rPr>
              <a:t>〇〇</a:t>
            </a:r>
            <a:r>
              <a:rPr lang="en-US" altLang="ja-JP" sz="2900" b="1" dirty="0">
                <a:solidFill>
                  <a:srgbClr val="2A274E"/>
                </a:solidFill>
              </a:rPr>
              <a:t>kcal</a:t>
            </a:r>
            <a:r>
              <a:rPr lang="ja-JP" altLang="en-US" sz="2900" b="1">
                <a:solidFill>
                  <a:srgbClr val="2A274E"/>
                </a:solidFill>
              </a:rPr>
              <a:t>など数字で表せるが</a:t>
            </a:r>
            <a:endParaRPr lang="en-US" altLang="ja-JP" sz="29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2900" b="1">
                <a:solidFill>
                  <a:srgbClr val="C00000"/>
                </a:solidFill>
              </a:rPr>
              <a:t>数値だけでは見えない</a:t>
            </a:r>
            <a:r>
              <a:rPr lang="ja-JP" altLang="en-US" sz="2900" b="1">
                <a:solidFill>
                  <a:srgbClr val="2A274E"/>
                </a:solidFill>
              </a:rPr>
              <a:t>のが現状</a:t>
            </a:r>
            <a:endParaRPr sz="2900" b="1" dirty="0">
              <a:solidFill>
                <a:srgbClr val="BF0201"/>
              </a:solidFill>
            </a:endParaRPr>
          </a:p>
        </p:txBody>
      </p:sp>
      <p:sp>
        <p:nvSpPr>
          <p:cNvPr id="1107" name="Google Shape;1107;p105"/>
          <p:cNvSpPr/>
          <p:nvPr/>
        </p:nvSpPr>
        <p:spPr>
          <a:xfrm>
            <a:off x="345575" y="730938"/>
            <a:ext cx="2663100" cy="274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05"/>
          <p:cNvSpPr txBox="1"/>
          <p:nvPr/>
        </p:nvSpPr>
        <p:spPr>
          <a:xfrm>
            <a:off x="348202" y="2764338"/>
            <a:ext cx="2663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00" b="1">
                <a:solidFill>
                  <a:srgbClr val="2A274E"/>
                </a:solidFill>
              </a:rPr>
              <a:t>基礎代謝</a:t>
            </a:r>
            <a:endParaRPr sz="1700" b="1" dirty="0">
              <a:solidFill>
                <a:srgbClr val="2A274E"/>
              </a:solidFill>
            </a:endParaRPr>
          </a:p>
        </p:txBody>
      </p:sp>
      <p:sp>
        <p:nvSpPr>
          <p:cNvPr id="1109" name="Google Shape;1109;p105"/>
          <p:cNvSpPr/>
          <p:nvPr/>
        </p:nvSpPr>
        <p:spPr>
          <a:xfrm>
            <a:off x="3239144" y="730938"/>
            <a:ext cx="2663100" cy="274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05"/>
          <p:cNvSpPr txBox="1"/>
          <p:nvPr/>
        </p:nvSpPr>
        <p:spPr>
          <a:xfrm>
            <a:off x="3241768" y="2764288"/>
            <a:ext cx="266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200" b="1">
                <a:solidFill>
                  <a:srgbClr val="2A274E"/>
                </a:solidFill>
              </a:rPr>
              <a:t>活動代謝</a:t>
            </a:r>
            <a:endParaRPr sz="2000" b="1" dirty="0">
              <a:solidFill>
                <a:srgbClr val="2A274E"/>
              </a:solidFill>
            </a:endParaRPr>
          </a:p>
        </p:txBody>
      </p:sp>
      <p:sp>
        <p:nvSpPr>
          <p:cNvPr id="1111" name="Google Shape;1111;p105"/>
          <p:cNvSpPr/>
          <p:nvPr/>
        </p:nvSpPr>
        <p:spPr>
          <a:xfrm>
            <a:off x="6132697" y="730938"/>
            <a:ext cx="2663100" cy="274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05"/>
          <p:cNvSpPr txBox="1"/>
          <p:nvPr/>
        </p:nvSpPr>
        <p:spPr>
          <a:xfrm>
            <a:off x="6135318" y="2595016"/>
            <a:ext cx="2663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200" b="1">
                <a:solidFill>
                  <a:srgbClr val="2A274E"/>
                </a:solidFill>
              </a:rPr>
              <a:t>食事誘発性</a:t>
            </a:r>
            <a:endParaRPr lang="en-US" altLang="ja-JP" sz="22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200" b="1">
                <a:solidFill>
                  <a:srgbClr val="2A274E"/>
                </a:solidFill>
              </a:rPr>
              <a:t>熱産生</a:t>
            </a:r>
            <a:endParaRPr sz="2000" b="1" dirty="0">
              <a:solidFill>
                <a:srgbClr val="2A274E"/>
              </a:solidFill>
            </a:endParaRPr>
          </a:p>
        </p:txBody>
      </p:sp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585560A1-1351-CB41-AD7B-C2172FA6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54" y="1126038"/>
            <a:ext cx="1605592" cy="1605592"/>
          </a:xfrm>
          <a:prstGeom prst="rect">
            <a:avLst/>
          </a:prstGeom>
        </p:spPr>
      </p:pic>
      <p:pic>
        <p:nvPicPr>
          <p:cNvPr id="5" name="図 4" descr="図形&#10;&#10;低い精度で自動的に生成された説明">
            <a:extLst>
              <a:ext uri="{FF2B5EF4-FFF2-40B4-BE49-F238E27FC236}">
                <a16:creationId xmlns:a16="http://schemas.microsoft.com/office/drawing/2014/main" id="{64DCBB04-80F3-8D3E-0791-F060609DD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485" y="1079731"/>
            <a:ext cx="1760867" cy="1760867"/>
          </a:xfrm>
          <a:prstGeom prst="rect">
            <a:avLst/>
          </a:prstGeom>
        </p:spPr>
      </p:pic>
      <p:pic>
        <p:nvPicPr>
          <p:cNvPr id="7" name="図 6" descr="図形&#10;&#10;低い精度で自動的に生成された説明">
            <a:extLst>
              <a:ext uri="{FF2B5EF4-FFF2-40B4-BE49-F238E27FC236}">
                <a16:creationId xmlns:a16="http://schemas.microsoft.com/office/drawing/2014/main" id="{204C1A57-8486-9974-8675-C32B0C966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453" y="1306677"/>
            <a:ext cx="1126038" cy="1126038"/>
          </a:xfrm>
          <a:prstGeom prst="rect">
            <a:avLst/>
          </a:prstGeom>
        </p:spPr>
      </p:pic>
      <p:sp>
        <p:nvSpPr>
          <p:cNvPr id="8" name="Google Shape;5814;p392">
            <a:extLst>
              <a:ext uri="{FF2B5EF4-FFF2-40B4-BE49-F238E27FC236}">
                <a16:creationId xmlns:a16="http://schemas.microsoft.com/office/drawing/2014/main" id="{F5C784FF-1B6D-CA13-208D-AE2C84C8B9EA}"/>
              </a:ext>
            </a:extLst>
          </p:cNvPr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150" b="1">
                <a:solidFill>
                  <a:srgbClr val="E8D7A0"/>
                </a:solidFill>
              </a:rPr>
              <a:t>代謝リセットダイエット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377;p122"/>
          <p:cNvGrpSpPr/>
          <p:nvPr/>
        </p:nvGrpSpPr>
        <p:grpSpPr>
          <a:xfrm>
            <a:off x="994248" y="1256642"/>
            <a:ext cx="7151689" cy="539993"/>
            <a:chOff x="1099775" y="1683117"/>
            <a:chExt cx="7246620" cy="1496655"/>
          </a:xfrm>
        </p:grpSpPr>
        <p:grpSp>
          <p:nvGrpSpPr>
            <p:cNvPr id="1378" name="Google Shape;1378;p122"/>
            <p:cNvGrpSpPr/>
            <p:nvPr/>
          </p:nvGrpSpPr>
          <p:grpSpPr>
            <a:xfrm>
              <a:off x="1099775" y="1683117"/>
              <a:ext cx="7246620" cy="1496655"/>
              <a:chOff x="-125" y="2037325"/>
              <a:chExt cx="9144000" cy="1699200"/>
            </a:xfrm>
          </p:grpSpPr>
          <p:sp>
            <p:nvSpPr>
              <p:cNvPr id="1379" name="Google Shape;1379;p122"/>
              <p:cNvSpPr txBox="1"/>
              <p:nvPr/>
            </p:nvSpPr>
            <p:spPr>
              <a:xfrm>
                <a:off x="-125" y="2037325"/>
                <a:ext cx="9144000" cy="1699200"/>
              </a:xfrm>
              <a:prstGeom prst="rect">
                <a:avLst/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852"/>
                  <a:buNone/>
                </a:pPr>
                <a:endParaRPr sz="4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0" name="Google Shape;1380;p122"/>
              <p:cNvSpPr/>
              <p:nvPr/>
            </p:nvSpPr>
            <p:spPr>
              <a:xfrm>
                <a:off x="45323" y="2092225"/>
                <a:ext cx="9053100" cy="1589400"/>
              </a:xfrm>
              <a:prstGeom prst="frame">
                <a:avLst>
                  <a:gd name="adj1" fmla="val 1705"/>
                </a:avLst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81" name="Google Shape;1381;p122"/>
            <p:cNvSpPr txBox="1"/>
            <p:nvPr/>
          </p:nvSpPr>
          <p:spPr>
            <a:xfrm>
              <a:off x="1240534" y="1774419"/>
              <a:ext cx="6965100" cy="1327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altLang="en-US" sz="2400" b="1">
                  <a:solidFill>
                    <a:schemeClr val="lt1"/>
                  </a:solidFill>
                </a:rPr>
                <a:t>代謝が落ちるのは</a:t>
              </a:r>
              <a:r>
                <a:rPr lang="ja-JP" altLang="en-US" sz="2400" b="1">
                  <a:solidFill>
                    <a:srgbClr val="FF0000"/>
                  </a:solidFill>
                </a:rPr>
                <a:t>理由</a:t>
              </a:r>
              <a:r>
                <a:rPr lang="ja-JP" altLang="en-US" sz="2400" b="1">
                  <a:solidFill>
                    <a:schemeClr val="lt1"/>
                  </a:solidFill>
                </a:rPr>
                <a:t>がある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82" name="Google Shape;1382;p122"/>
          <p:cNvSpPr/>
          <p:nvPr/>
        </p:nvSpPr>
        <p:spPr>
          <a:xfrm>
            <a:off x="603409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3" name="Google Shape;1383;p122"/>
          <p:cNvSpPr/>
          <p:nvPr/>
        </p:nvSpPr>
        <p:spPr>
          <a:xfrm>
            <a:off x="599062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4" name="Google Shape;1384;p122"/>
          <p:cNvSpPr/>
          <p:nvPr/>
        </p:nvSpPr>
        <p:spPr>
          <a:xfrm>
            <a:off x="103774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5" name="Google Shape;1385;p122"/>
          <p:cNvSpPr/>
          <p:nvPr/>
        </p:nvSpPr>
        <p:spPr>
          <a:xfrm>
            <a:off x="99427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6" name="Google Shape;1386;p122"/>
          <p:cNvSpPr/>
          <p:nvPr/>
        </p:nvSpPr>
        <p:spPr>
          <a:xfrm>
            <a:off x="3535921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7" name="Google Shape;1387;p122"/>
          <p:cNvSpPr/>
          <p:nvPr/>
        </p:nvSpPr>
        <p:spPr>
          <a:xfrm>
            <a:off x="3492451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90" name="Google Shape;1390;p122"/>
          <p:cNvSpPr/>
          <p:nvPr/>
        </p:nvSpPr>
        <p:spPr>
          <a:xfrm>
            <a:off x="994275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ja-JP" altLang="en-US" b="1">
                <a:solidFill>
                  <a:schemeClr val="lt1"/>
                </a:solidFill>
              </a:rPr>
              <a:t>エネルギー源</a:t>
            </a:r>
            <a:endParaRPr lang="en-US" altLang="ja-JP" b="1" dirty="0">
              <a:solidFill>
                <a:schemeClr val="lt1"/>
              </a:solidFill>
            </a:endParaRPr>
          </a:p>
          <a:p>
            <a:pPr algn="ctr"/>
            <a:r>
              <a:rPr lang="ja-JP" altLang="en-US" b="1">
                <a:solidFill>
                  <a:schemeClr val="lt1"/>
                </a:solidFill>
              </a:rPr>
              <a:t>不足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391" name="Google Shape;1391;p122"/>
          <p:cNvSpPr txBox="1"/>
          <p:nvPr/>
        </p:nvSpPr>
        <p:spPr>
          <a:xfrm>
            <a:off x="1063719" y="2618024"/>
            <a:ext cx="2024712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痩せ過ぎ</a:t>
            </a:r>
            <a:endParaRPr lang="en-US" altLang="ja-JP" sz="1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栄養の偏り</a:t>
            </a:r>
            <a:endParaRPr sz="1200" b="1" dirty="0">
              <a:solidFill>
                <a:srgbClr val="002060"/>
              </a:solidFill>
            </a:endParaRPr>
          </a:p>
        </p:txBody>
      </p:sp>
      <p:sp>
        <p:nvSpPr>
          <p:cNvPr id="1392" name="Google Shape;1392;p122"/>
          <p:cNvSpPr/>
          <p:nvPr/>
        </p:nvSpPr>
        <p:spPr>
          <a:xfrm>
            <a:off x="3492450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エネルギーに</a:t>
            </a:r>
            <a:endParaRPr lang="en-US" altLang="ja-JP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変換できない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1393" name="Google Shape;1393;p122"/>
          <p:cNvSpPr/>
          <p:nvPr/>
        </p:nvSpPr>
        <p:spPr>
          <a:xfrm>
            <a:off x="5990625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エネルギーが</a:t>
            </a:r>
            <a:endParaRPr lang="en-US" altLang="ja-JP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消費されない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1394" name="Google Shape;1394;p122"/>
          <p:cNvSpPr txBox="1"/>
          <p:nvPr/>
        </p:nvSpPr>
        <p:spPr>
          <a:xfrm>
            <a:off x="3657266" y="2618024"/>
            <a:ext cx="182565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ビタミン</a:t>
            </a:r>
            <a:r>
              <a:rPr lang="en-US" altLang="ja-JP" sz="1200" b="1" dirty="0">
                <a:solidFill>
                  <a:srgbClr val="2A274E"/>
                </a:solidFill>
              </a:rPr>
              <a:t>B</a:t>
            </a:r>
            <a:r>
              <a:rPr lang="ja-JP" altLang="en-US" sz="1200" b="1">
                <a:solidFill>
                  <a:srgbClr val="2A274E"/>
                </a:solidFill>
              </a:rPr>
              <a:t>、鉄、亜鉛</a:t>
            </a:r>
            <a:endParaRPr lang="en-US" altLang="ja-JP" sz="12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など栄養不足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395" name="Google Shape;1395;p122"/>
          <p:cNvSpPr txBox="1"/>
          <p:nvPr/>
        </p:nvSpPr>
        <p:spPr>
          <a:xfrm>
            <a:off x="6236606" y="2672448"/>
            <a:ext cx="167163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過度な運動不足</a:t>
            </a:r>
            <a:endParaRPr lang="ja-JP" altLang="en-US" sz="1200" b="1" dirty="0">
              <a:solidFill>
                <a:srgbClr val="2A274E"/>
              </a:solidFill>
            </a:endParaRPr>
          </a:p>
        </p:txBody>
      </p:sp>
      <p:sp>
        <p:nvSpPr>
          <p:cNvPr id="1396" name="Google Shape;1396;p122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  <p:sp>
        <p:nvSpPr>
          <p:cNvPr id="1397" name="Google Shape;1397;p122"/>
          <p:cNvSpPr txBox="1"/>
          <p:nvPr/>
        </p:nvSpPr>
        <p:spPr>
          <a:xfrm>
            <a:off x="0" y="34432"/>
            <a:ext cx="9144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000" b="1">
                <a:solidFill>
                  <a:srgbClr val="E8D7A0"/>
                </a:solidFill>
              </a:rPr>
              <a:t>代謝リセットダイエット</a:t>
            </a:r>
          </a:p>
        </p:txBody>
      </p:sp>
      <p:pic>
        <p:nvPicPr>
          <p:cNvPr id="8" name="図 7" descr="黒い背景と男性の絵&#10;&#10;中程度の精度で自動的に生成された説明">
            <a:extLst>
              <a:ext uri="{FF2B5EF4-FFF2-40B4-BE49-F238E27FC236}">
                <a16:creationId xmlns:a16="http://schemas.microsoft.com/office/drawing/2014/main" id="{60913D01-9047-513E-58A7-DAA1AEA00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18" y="3118518"/>
            <a:ext cx="749812" cy="749812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D9BD395A-710E-BFAE-875C-E4C0F7999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540" y="3062145"/>
            <a:ext cx="795070" cy="795070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C7BAFE0C-50ED-3C0E-ABAA-C18804287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43" y="3044694"/>
            <a:ext cx="842164" cy="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377;p122"/>
          <p:cNvGrpSpPr/>
          <p:nvPr/>
        </p:nvGrpSpPr>
        <p:grpSpPr>
          <a:xfrm>
            <a:off x="994248" y="1256642"/>
            <a:ext cx="7151689" cy="539993"/>
            <a:chOff x="1099775" y="1683117"/>
            <a:chExt cx="7246620" cy="1496655"/>
          </a:xfrm>
        </p:grpSpPr>
        <p:grpSp>
          <p:nvGrpSpPr>
            <p:cNvPr id="1378" name="Google Shape;1378;p122"/>
            <p:cNvGrpSpPr/>
            <p:nvPr/>
          </p:nvGrpSpPr>
          <p:grpSpPr>
            <a:xfrm>
              <a:off x="1099775" y="1683117"/>
              <a:ext cx="7246620" cy="1496655"/>
              <a:chOff x="-125" y="2037325"/>
              <a:chExt cx="9144000" cy="1699200"/>
            </a:xfrm>
          </p:grpSpPr>
          <p:sp>
            <p:nvSpPr>
              <p:cNvPr id="1379" name="Google Shape;1379;p122"/>
              <p:cNvSpPr txBox="1"/>
              <p:nvPr/>
            </p:nvSpPr>
            <p:spPr>
              <a:xfrm>
                <a:off x="-125" y="2037325"/>
                <a:ext cx="9144000" cy="1699200"/>
              </a:xfrm>
              <a:prstGeom prst="rect">
                <a:avLst/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852"/>
                  <a:buNone/>
                </a:pPr>
                <a:endParaRPr sz="4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0" name="Google Shape;1380;p122"/>
              <p:cNvSpPr/>
              <p:nvPr/>
            </p:nvSpPr>
            <p:spPr>
              <a:xfrm>
                <a:off x="45323" y="2092225"/>
                <a:ext cx="9053100" cy="1589400"/>
              </a:xfrm>
              <a:prstGeom prst="frame">
                <a:avLst>
                  <a:gd name="adj1" fmla="val 1705"/>
                </a:avLst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81" name="Google Shape;1381;p122"/>
            <p:cNvSpPr txBox="1"/>
            <p:nvPr/>
          </p:nvSpPr>
          <p:spPr>
            <a:xfrm>
              <a:off x="1240534" y="1774419"/>
              <a:ext cx="6965100" cy="1327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altLang="en-US" sz="2400" b="1">
                  <a:solidFill>
                    <a:schemeClr val="lt1"/>
                  </a:solidFill>
                </a:rPr>
                <a:t>代謝を上げるためには？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82" name="Google Shape;1382;p122"/>
          <p:cNvSpPr/>
          <p:nvPr/>
        </p:nvSpPr>
        <p:spPr>
          <a:xfrm>
            <a:off x="603409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3" name="Google Shape;1383;p122"/>
          <p:cNvSpPr/>
          <p:nvPr/>
        </p:nvSpPr>
        <p:spPr>
          <a:xfrm>
            <a:off x="599062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4" name="Google Shape;1384;p122"/>
          <p:cNvSpPr/>
          <p:nvPr/>
        </p:nvSpPr>
        <p:spPr>
          <a:xfrm>
            <a:off x="103774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5" name="Google Shape;1385;p122"/>
          <p:cNvSpPr/>
          <p:nvPr/>
        </p:nvSpPr>
        <p:spPr>
          <a:xfrm>
            <a:off x="99427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6" name="Google Shape;1386;p122"/>
          <p:cNvSpPr/>
          <p:nvPr/>
        </p:nvSpPr>
        <p:spPr>
          <a:xfrm>
            <a:off x="3535921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7" name="Google Shape;1387;p122"/>
          <p:cNvSpPr/>
          <p:nvPr/>
        </p:nvSpPr>
        <p:spPr>
          <a:xfrm>
            <a:off x="3492451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90" name="Google Shape;1390;p122"/>
          <p:cNvSpPr/>
          <p:nvPr/>
        </p:nvSpPr>
        <p:spPr>
          <a:xfrm>
            <a:off x="994275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ja-JP" altLang="en-US" b="1">
                <a:solidFill>
                  <a:schemeClr val="lt1"/>
                </a:solidFill>
              </a:rPr>
              <a:t>エネルギー源</a:t>
            </a:r>
            <a:endParaRPr lang="en-US" altLang="ja-JP" b="1" dirty="0">
              <a:solidFill>
                <a:schemeClr val="lt1"/>
              </a:solidFill>
            </a:endParaRPr>
          </a:p>
          <a:p>
            <a:pPr algn="ctr"/>
            <a:r>
              <a:rPr lang="ja-JP" altLang="en-US" b="1">
                <a:solidFill>
                  <a:schemeClr val="lt1"/>
                </a:solidFill>
              </a:rPr>
              <a:t>となるもの食べる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391" name="Google Shape;1391;p122"/>
          <p:cNvSpPr txBox="1"/>
          <p:nvPr/>
        </p:nvSpPr>
        <p:spPr>
          <a:xfrm>
            <a:off x="1063719" y="2618024"/>
            <a:ext cx="2024712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痩せ過ぎない</a:t>
            </a:r>
            <a:endParaRPr lang="en-US" altLang="ja-JP" sz="1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バランス良く食べる</a:t>
            </a:r>
            <a:endParaRPr sz="1200" b="1" dirty="0">
              <a:solidFill>
                <a:srgbClr val="002060"/>
              </a:solidFill>
            </a:endParaRPr>
          </a:p>
        </p:txBody>
      </p:sp>
      <p:sp>
        <p:nvSpPr>
          <p:cNvPr id="1392" name="Google Shape;1392;p122"/>
          <p:cNvSpPr/>
          <p:nvPr/>
        </p:nvSpPr>
        <p:spPr>
          <a:xfrm>
            <a:off x="3492450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エネルギーの</a:t>
            </a:r>
            <a:endParaRPr lang="en-US" altLang="ja-JP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変換を促す</a:t>
            </a:r>
            <a:endParaRPr lang="en-US" altLang="ja-JP" b="1" dirty="0">
              <a:solidFill>
                <a:schemeClr val="lt1"/>
              </a:solidFill>
            </a:endParaRPr>
          </a:p>
        </p:txBody>
      </p:sp>
      <p:sp>
        <p:nvSpPr>
          <p:cNvPr id="1393" name="Google Shape;1393;p122"/>
          <p:cNvSpPr/>
          <p:nvPr/>
        </p:nvSpPr>
        <p:spPr>
          <a:xfrm>
            <a:off x="5990625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エネルギーを</a:t>
            </a:r>
            <a:endParaRPr lang="en-US" altLang="ja-JP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消費する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1394" name="Google Shape;1394;p122"/>
          <p:cNvSpPr txBox="1"/>
          <p:nvPr/>
        </p:nvSpPr>
        <p:spPr>
          <a:xfrm>
            <a:off x="3657266" y="2618024"/>
            <a:ext cx="182565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ビタミン</a:t>
            </a:r>
            <a:r>
              <a:rPr lang="en-US" altLang="ja-JP" sz="1200" b="1" dirty="0">
                <a:solidFill>
                  <a:srgbClr val="2A274E"/>
                </a:solidFill>
              </a:rPr>
              <a:t>B</a:t>
            </a:r>
            <a:r>
              <a:rPr lang="ja-JP" altLang="en-US" sz="1200" b="1">
                <a:solidFill>
                  <a:srgbClr val="2A274E"/>
                </a:solidFill>
              </a:rPr>
              <a:t>、鉄、亜鉛</a:t>
            </a:r>
            <a:endParaRPr lang="en-US" altLang="ja-JP" sz="12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など栄養を補う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395" name="Google Shape;1395;p122"/>
          <p:cNvSpPr txBox="1"/>
          <p:nvPr/>
        </p:nvSpPr>
        <p:spPr>
          <a:xfrm>
            <a:off x="6280077" y="2672333"/>
            <a:ext cx="167163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運動する</a:t>
            </a:r>
            <a:endParaRPr lang="ja-JP" altLang="en-US" sz="1200" b="1" dirty="0">
              <a:solidFill>
                <a:srgbClr val="2A274E"/>
              </a:solidFill>
            </a:endParaRPr>
          </a:p>
        </p:txBody>
      </p:sp>
      <p:sp>
        <p:nvSpPr>
          <p:cNvPr id="1396" name="Google Shape;1396;p122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  <p:sp>
        <p:nvSpPr>
          <p:cNvPr id="1397" name="Google Shape;1397;p122"/>
          <p:cNvSpPr txBox="1"/>
          <p:nvPr/>
        </p:nvSpPr>
        <p:spPr>
          <a:xfrm>
            <a:off x="0" y="34432"/>
            <a:ext cx="9144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000" b="1">
                <a:solidFill>
                  <a:srgbClr val="E8D7A0"/>
                </a:solidFill>
              </a:rPr>
              <a:t>代謝リセットダイエット</a:t>
            </a:r>
          </a:p>
        </p:txBody>
      </p:sp>
      <p:pic>
        <p:nvPicPr>
          <p:cNvPr id="6" name="図 5" descr="図形&#10;&#10;低い精度で自動的に生成された説明">
            <a:extLst>
              <a:ext uri="{FF2B5EF4-FFF2-40B4-BE49-F238E27FC236}">
                <a16:creationId xmlns:a16="http://schemas.microsoft.com/office/drawing/2014/main" id="{AA289FAD-6E6F-25A8-36C9-D5B3DAED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57" y="3062145"/>
            <a:ext cx="878467" cy="878467"/>
          </a:xfrm>
          <a:prstGeom prst="rect">
            <a:avLst/>
          </a:prstGeom>
        </p:spPr>
      </p:pic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344BBB9D-D91C-A580-BC63-6730E8928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84" y="2931977"/>
            <a:ext cx="1088181" cy="1088181"/>
          </a:xfrm>
          <a:prstGeom prst="rect">
            <a:avLst/>
          </a:prstGeom>
        </p:spPr>
      </p:pic>
      <p:pic>
        <p:nvPicPr>
          <p:cNvPr id="9" name="図 8" descr="図形&#10;&#10;低い精度で自動的に生成された説明">
            <a:extLst>
              <a:ext uri="{FF2B5EF4-FFF2-40B4-BE49-F238E27FC236}">
                <a16:creationId xmlns:a16="http://schemas.microsoft.com/office/drawing/2014/main" id="{026B2DF9-AD22-11D3-5FB2-46187FF64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393" y="2977056"/>
            <a:ext cx="96355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p328"/>
          <p:cNvSpPr txBox="1"/>
          <p:nvPr/>
        </p:nvSpPr>
        <p:spPr>
          <a:xfrm>
            <a:off x="0" y="3949963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>
                <a:solidFill>
                  <a:srgbClr val="2A274E"/>
                </a:solidFill>
              </a:rPr>
              <a:t>やり方を間違えたら</a:t>
            </a:r>
            <a:r>
              <a:rPr lang="ja-JP" altLang="en-US" sz="2800" b="1">
                <a:solidFill>
                  <a:srgbClr val="C00000"/>
                </a:solidFill>
              </a:rPr>
              <a:t>努力が水の泡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4705" name="Google Shape;4705;p328"/>
          <p:cNvSpPr/>
          <p:nvPr/>
        </p:nvSpPr>
        <p:spPr>
          <a:xfrm>
            <a:off x="813039" y="1497263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706" name="Google Shape;4706;p328"/>
          <p:cNvSpPr/>
          <p:nvPr/>
        </p:nvSpPr>
        <p:spPr>
          <a:xfrm>
            <a:off x="3452883" y="1497263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707" name="Google Shape;4707;p328"/>
          <p:cNvSpPr/>
          <p:nvPr/>
        </p:nvSpPr>
        <p:spPr>
          <a:xfrm>
            <a:off x="6090639" y="1497263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708" name="Google Shape;4708;p328"/>
          <p:cNvSpPr/>
          <p:nvPr/>
        </p:nvSpPr>
        <p:spPr>
          <a:xfrm>
            <a:off x="768311" y="1454642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709" name="Google Shape;4709;p328"/>
          <p:cNvSpPr txBox="1"/>
          <p:nvPr/>
        </p:nvSpPr>
        <p:spPr>
          <a:xfrm>
            <a:off x="813039" y="2161463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筋トレして代謝を上げる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C00000"/>
                </a:solidFill>
              </a:rPr>
              <a:t>短絡的過ぎ</a:t>
            </a:r>
            <a:endParaRPr sz="1500" b="1" dirty="0">
              <a:solidFill>
                <a:srgbClr val="C00000"/>
              </a:solidFill>
            </a:endParaRPr>
          </a:p>
        </p:txBody>
      </p:sp>
      <p:sp>
        <p:nvSpPr>
          <p:cNvPr id="4710" name="Google Shape;4710;p328"/>
          <p:cNvSpPr/>
          <p:nvPr/>
        </p:nvSpPr>
        <p:spPr>
          <a:xfrm>
            <a:off x="3408155" y="1454642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712" name="Google Shape;4712;p328"/>
          <p:cNvSpPr/>
          <p:nvPr/>
        </p:nvSpPr>
        <p:spPr>
          <a:xfrm>
            <a:off x="6045911" y="1454642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" name="Google Shape;1396;p122">
            <a:extLst>
              <a:ext uri="{FF2B5EF4-FFF2-40B4-BE49-F238E27FC236}">
                <a16:creationId xmlns:a16="http://schemas.microsoft.com/office/drawing/2014/main" id="{88E8B719-E9BF-1E8E-1AB5-B7E5C76B9666}"/>
              </a:ext>
            </a:extLst>
          </p:cNvPr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</a:pPr>
            <a:r>
              <a:rPr lang="ja-JP" altLang="en-US" sz="2000" b="1">
                <a:solidFill>
                  <a:srgbClr val="E8D7A0"/>
                </a:solidFill>
              </a:rPr>
              <a:t>代謝リセットダイエット　注意点</a:t>
            </a:r>
            <a:endParaRPr sz="200" dirty="0">
              <a:solidFill>
                <a:schemeClr val="lt1"/>
              </a:solidFill>
            </a:endParaRPr>
          </a:p>
        </p:txBody>
      </p:sp>
      <p:sp>
        <p:nvSpPr>
          <p:cNvPr id="3" name="Google Shape;4709;p328">
            <a:extLst>
              <a:ext uri="{FF2B5EF4-FFF2-40B4-BE49-F238E27FC236}">
                <a16:creationId xmlns:a16="http://schemas.microsoft.com/office/drawing/2014/main" id="{F46ABB04-EEDA-0DE3-0567-D439A003574F}"/>
              </a:ext>
            </a:extLst>
          </p:cNvPr>
          <p:cNvSpPr txBox="1"/>
          <p:nvPr/>
        </p:nvSpPr>
        <p:spPr>
          <a:xfrm>
            <a:off x="3452883" y="2203545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消費カロリー</a:t>
            </a:r>
            <a:r>
              <a:rPr lang="en-US" altLang="ja-JP" sz="1500" b="1" dirty="0">
                <a:solidFill>
                  <a:srgbClr val="2A274E"/>
                </a:solidFill>
              </a:rPr>
              <a:t>UP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>
                <a:solidFill>
                  <a:srgbClr val="2A274E"/>
                </a:solidFill>
              </a:rPr>
              <a:t>≠代謝</a:t>
            </a:r>
            <a:r>
              <a:rPr lang="en-US" altLang="ja-JP" sz="2000" b="1" dirty="0">
                <a:solidFill>
                  <a:srgbClr val="2A274E"/>
                </a:solidFill>
              </a:rPr>
              <a:t>UP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4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C00000"/>
                </a:solidFill>
              </a:rPr>
              <a:t>エネルギー不足</a:t>
            </a:r>
            <a:endParaRPr lang="en-US" altLang="ja-JP" sz="15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C00000"/>
                </a:solidFill>
              </a:rPr>
              <a:t>を起こしたら意味なし</a:t>
            </a:r>
            <a:endParaRPr lang="en-US" altLang="ja-JP" sz="1500" b="1" dirty="0">
              <a:solidFill>
                <a:srgbClr val="C00000"/>
              </a:solidFill>
            </a:endParaRPr>
          </a:p>
        </p:txBody>
      </p:sp>
      <p:sp>
        <p:nvSpPr>
          <p:cNvPr id="4" name="Google Shape;4709;p328">
            <a:extLst>
              <a:ext uri="{FF2B5EF4-FFF2-40B4-BE49-F238E27FC236}">
                <a16:creationId xmlns:a16="http://schemas.microsoft.com/office/drawing/2014/main" id="{4724C86E-CD4F-2D44-A9C1-EF18E9DAEBF6}"/>
              </a:ext>
            </a:extLst>
          </p:cNvPr>
          <p:cNvSpPr txBox="1"/>
          <p:nvPr/>
        </p:nvSpPr>
        <p:spPr>
          <a:xfrm>
            <a:off x="6090639" y="2206578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食べずに代謝落とす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BF0201"/>
                </a:solidFill>
              </a:rPr>
              <a:t>食べて代謝</a:t>
            </a:r>
            <a:endParaRPr lang="en-US" altLang="ja-JP" sz="1500" b="1" dirty="0">
              <a:solidFill>
                <a:srgbClr val="BF020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BF0201"/>
                </a:solidFill>
              </a:rPr>
              <a:t>落とさないと無意味</a:t>
            </a:r>
            <a:endParaRPr sz="1500" b="1" dirty="0">
              <a:solidFill>
                <a:srgbClr val="BF0201"/>
              </a:solidFill>
            </a:endParaRPr>
          </a:p>
        </p:txBody>
      </p:sp>
      <p:sp>
        <p:nvSpPr>
          <p:cNvPr id="5" name="Google Shape;4688;p326">
            <a:extLst>
              <a:ext uri="{FF2B5EF4-FFF2-40B4-BE49-F238E27FC236}">
                <a16:creationId xmlns:a16="http://schemas.microsoft.com/office/drawing/2014/main" id="{3FE86652-D895-9591-CB80-9DB29909D050}"/>
              </a:ext>
            </a:extLst>
          </p:cNvPr>
          <p:cNvSpPr/>
          <p:nvPr/>
        </p:nvSpPr>
        <p:spPr>
          <a:xfrm rot="10800000">
            <a:off x="4368005" y="2575839"/>
            <a:ext cx="365100" cy="2004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88;p326">
            <a:extLst>
              <a:ext uri="{FF2B5EF4-FFF2-40B4-BE49-F238E27FC236}">
                <a16:creationId xmlns:a16="http://schemas.microsoft.com/office/drawing/2014/main" id="{CA06A3CF-CC83-0944-9A1C-2B81B5960680}"/>
              </a:ext>
            </a:extLst>
          </p:cNvPr>
          <p:cNvSpPr/>
          <p:nvPr/>
        </p:nvSpPr>
        <p:spPr>
          <a:xfrm rot="10800000">
            <a:off x="7050489" y="2568263"/>
            <a:ext cx="365100" cy="2004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688;p326">
            <a:extLst>
              <a:ext uri="{FF2B5EF4-FFF2-40B4-BE49-F238E27FC236}">
                <a16:creationId xmlns:a16="http://schemas.microsoft.com/office/drawing/2014/main" id="{8B4C6511-3851-923C-2DA8-4E2A0E326CB0}"/>
              </a:ext>
            </a:extLst>
          </p:cNvPr>
          <p:cNvSpPr/>
          <p:nvPr/>
        </p:nvSpPr>
        <p:spPr>
          <a:xfrm rot="10800000">
            <a:off x="1772889" y="2568263"/>
            <a:ext cx="365100" cy="2004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6;p122">
            <a:extLst>
              <a:ext uri="{FF2B5EF4-FFF2-40B4-BE49-F238E27FC236}">
                <a16:creationId xmlns:a16="http://schemas.microsoft.com/office/drawing/2014/main" id="{2091E164-4252-80A6-A1BA-B889E94BA049}"/>
              </a:ext>
            </a:extLst>
          </p:cNvPr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25400" algn="ctr">
              <a:lnSpc>
                <a:spcPct val="130000"/>
              </a:lnSpc>
            </a:pPr>
            <a:r>
              <a:rPr lang="ja-JP" altLang="en-US" sz="2000" b="1">
                <a:solidFill>
                  <a:srgbClr val="E8D7A0"/>
                </a:solidFill>
              </a:rPr>
              <a:t>正月太りを一瞬で解消！最短で増えた体重を戻す</a:t>
            </a:r>
            <a:r>
              <a:rPr lang="en-US" altLang="ja-JP" sz="2000" b="1" dirty="0">
                <a:solidFill>
                  <a:srgbClr val="E8D7A0"/>
                </a:solidFill>
              </a:rPr>
              <a:t>3</a:t>
            </a:r>
            <a:r>
              <a:rPr lang="ja-JP" altLang="en-US" sz="2000" b="1">
                <a:solidFill>
                  <a:srgbClr val="E8D7A0"/>
                </a:solidFill>
              </a:rPr>
              <a:t>ステップ</a:t>
            </a:r>
            <a:endParaRPr sz="200" dirty="0">
              <a:solidFill>
                <a:schemeClr val="lt1"/>
              </a:solidFill>
            </a:endParaRPr>
          </a:p>
        </p:txBody>
      </p:sp>
      <p:sp>
        <p:nvSpPr>
          <p:cNvPr id="3" name="Google Shape;6495;p440">
            <a:extLst>
              <a:ext uri="{FF2B5EF4-FFF2-40B4-BE49-F238E27FC236}">
                <a16:creationId xmlns:a16="http://schemas.microsoft.com/office/drawing/2014/main" id="{B5B49EAF-C884-9E21-19F7-B112C9FFE01C}"/>
              </a:ext>
            </a:extLst>
          </p:cNvPr>
          <p:cNvSpPr txBox="1"/>
          <p:nvPr/>
        </p:nvSpPr>
        <p:spPr>
          <a:xfrm>
            <a:off x="1123350" y="680276"/>
            <a:ext cx="68973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b="1">
                <a:solidFill>
                  <a:srgbClr val="2A274E"/>
                </a:solidFill>
              </a:rPr>
              <a:t>正月太りの注意点</a:t>
            </a:r>
            <a:endParaRPr sz="2500" b="1" dirty="0">
              <a:solidFill>
                <a:srgbClr val="2A274E"/>
              </a:solidFill>
            </a:endParaRPr>
          </a:p>
        </p:txBody>
      </p:sp>
      <p:sp>
        <p:nvSpPr>
          <p:cNvPr id="10" name="Google Shape;152;p31">
            <a:extLst>
              <a:ext uri="{FF2B5EF4-FFF2-40B4-BE49-F238E27FC236}">
                <a16:creationId xmlns:a16="http://schemas.microsoft.com/office/drawing/2014/main" id="{60BC563F-2F31-83BB-ABDD-EB5D9E906045}"/>
              </a:ext>
            </a:extLst>
          </p:cNvPr>
          <p:cNvSpPr/>
          <p:nvPr/>
        </p:nvSpPr>
        <p:spPr>
          <a:xfrm>
            <a:off x="4767589" y="1648626"/>
            <a:ext cx="3794700" cy="15453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3;p31">
            <a:extLst>
              <a:ext uri="{FF2B5EF4-FFF2-40B4-BE49-F238E27FC236}">
                <a16:creationId xmlns:a16="http://schemas.microsoft.com/office/drawing/2014/main" id="{58D507CE-36A9-DB13-1DE2-F66BBB43FBDB}"/>
              </a:ext>
            </a:extLst>
          </p:cNvPr>
          <p:cNvSpPr/>
          <p:nvPr/>
        </p:nvSpPr>
        <p:spPr>
          <a:xfrm>
            <a:off x="4715440" y="1609426"/>
            <a:ext cx="3806400" cy="15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4;p31">
            <a:extLst>
              <a:ext uri="{FF2B5EF4-FFF2-40B4-BE49-F238E27FC236}">
                <a16:creationId xmlns:a16="http://schemas.microsoft.com/office/drawing/2014/main" id="{E6B56C1B-CF7B-F6CA-010C-74A448046837}"/>
              </a:ext>
            </a:extLst>
          </p:cNvPr>
          <p:cNvSpPr txBox="1"/>
          <p:nvPr/>
        </p:nvSpPr>
        <p:spPr>
          <a:xfrm>
            <a:off x="4715434" y="1610271"/>
            <a:ext cx="38064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 dirty="0">
                <a:solidFill>
                  <a:srgbClr val="FFFFFF"/>
                </a:solidFill>
              </a:rPr>
              <a:t>2.</a:t>
            </a:r>
            <a:r>
              <a:rPr lang="ja-JP" altLang="en-US" sz="1500" b="1">
                <a:solidFill>
                  <a:srgbClr val="FFFFFF"/>
                </a:solidFill>
              </a:rPr>
              <a:t>正月前無理してたか？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3" name="Google Shape;155;p31">
            <a:extLst>
              <a:ext uri="{FF2B5EF4-FFF2-40B4-BE49-F238E27FC236}">
                <a16:creationId xmlns:a16="http://schemas.microsoft.com/office/drawing/2014/main" id="{F320FB85-B277-E3E0-1E1A-A384779C727E}"/>
              </a:ext>
            </a:extLst>
          </p:cNvPr>
          <p:cNvSpPr/>
          <p:nvPr/>
        </p:nvSpPr>
        <p:spPr>
          <a:xfrm>
            <a:off x="678691" y="1648626"/>
            <a:ext cx="3794700" cy="15453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56;p31">
            <a:extLst>
              <a:ext uri="{FF2B5EF4-FFF2-40B4-BE49-F238E27FC236}">
                <a16:creationId xmlns:a16="http://schemas.microsoft.com/office/drawing/2014/main" id="{E04E1552-5BB8-E53A-823D-5F728A51E08B}"/>
              </a:ext>
            </a:extLst>
          </p:cNvPr>
          <p:cNvSpPr/>
          <p:nvPr/>
        </p:nvSpPr>
        <p:spPr>
          <a:xfrm>
            <a:off x="616227" y="1609426"/>
            <a:ext cx="3806400" cy="15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7;p31">
            <a:extLst>
              <a:ext uri="{FF2B5EF4-FFF2-40B4-BE49-F238E27FC236}">
                <a16:creationId xmlns:a16="http://schemas.microsoft.com/office/drawing/2014/main" id="{BF851705-19D3-4B11-7332-C56C688B0462}"/>
              </a:ext>
            </a:extLst>
          </p:cNvPr>
          <p:cNvSpPr txBox="1"/>
          <p:nvPr/>
        </p:nvSpPr>
        <p:spPr>
          <a:xfrm>
            <a:off x="616333" y="1610264"/>
            <a:ext cx="3806400" cy="415468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 dirty="0">
                <a:solidFill>
                  <a:srgbClr val="FFFFFF"/>
                </a:solidFill>
              </a:rPr>
              <a:t>1.</a:t>
            </a:r>
            <a:r>
              <a:rPr lang="ja-JP" altLang="en-US" sz="1500" b="1">
                <a:solidFill>
                  <a:srgbClr val="FFFFFF"/>
                </a:solidFill>
              </a:rPr>
              <a:t>ただの浮腫みかも？</a:t>
            </a:r>
            <a:endParaRPr lang="en-US" altLang="ja-JP" sz="1500" b="1" dirty="0">
              <a:solidFill>
                <a:srgbClr val="FFFFFF"/>
              </a:solidFill>
            </a:endParaRPr>
          </a:p>
        </p:txBody>
      </p:sp>
      <p:sp>
        <p:nvSpPr>
          <p:cNvPr id="16" name="Google Shape;158;p31">
            <a:extLst>
              <a:ext uri="{FF2B5EF4-FFF2-40B4-BE49-F238E27FC236}">
                <a16:creationId xmlns:a16="http://schemas.microsoft.com/office/drawing/2014/main" id="{FEE64E63-EF28-B847-239B-B7C3CB34F3A3}"/>
              </a:ext>
            </a:extLst>
          </p:cNvPr>
          <p:cNvSpPr txBox="1"/>
          <p:nvPr/>
        </p:nvSpPr>
        <p:spPr>
          <a:xfrm>
            <a:off x="1232727" y="2151662"/>
            <a:ext cx="31899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数回の食べ過ぎで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簡単に脂肪は増えないし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増えてもすぐ戻る</a:t>
            </a:r>
            <a:endParaRPr lang="en-US" altLang="ja-JP" sz="1500" b="1" dirty="0">
              <a:solidFill>
                <a:srgbClr val="2A274E"/>
              </a:solidFill>
            </a:endParaRPr>
          </a:p>
        </p:txBody>
      </p:sp>
      <p:sp>
        <p:nvSpPr>
          <p:cNvPr id="17" name="Google Shape;159;p31">
            <a:extLst>
              <a:ext uri="{FF2B5EF4-FFF2-40B4-BE49-F238E27FC236}">
                <a16:creationId xmlns:a16="http://schemas.microsoft.com/office/drawing/2014/main" id="{8D01EF72-9D61-23F0-E6EB-3CD61D1D2ADA}"/>
              </a:ext>
            </a:extLst>
          </p:cNvPr>
          <p:cNvSpPr txBox="1"/>
          <p:nvPr/>
        </p:nvSpPr>
        <p:spPr>
          <a:xfrm>
            <a:off x="5592053" y="2128993"/>
            <a:ext cx="30684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正月前に無理して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食べなかったなら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増えた体重が今の適正体重</a:t>
            </a:r>
          </a:p>
        </p:txBody>
      </p:sp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ADAACEE7-4442-6795-7674-7FC07C5D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15" y="2134307"/>
            <a:ext cx="935248" cy="935248"/>
          </a:xfrm>
          <a:prstGeom prst="rect">
            <a:avLst/>
          </a:prstGeom>
        </p:spPr>
      </p:pic>
      <p:pic>
        <p:nvPicPr>
          <p:cNvPr id="27" name="図 26" descr="黒い背景と男性の絵&#10;&#10;低い精度で自動的に生成された説明">
            <a:extLst>
              <a:ext uri="{FF2B5EF4-FFF2-40B4-BE49-F238E27FC236}">
                <a16:creationId xmlns:a16="http://schemas.microsoft.com/office/drawing/2014/main" id="{81A9EE52-8376-2CEB-81BC-AB7712F2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202" y="2183022"/>
            <a:ext cx="777456" cy="777456"/>
          </a:xfrm>
          <a:prstGeom prst="rect">
            <a:avLst/>
          </a:prstGeom>
        </p:spPr>
      </p:pic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AB895ADD-451F-3812-90BC-952EE5B6D829}"/>
              </a:ext>
            </a:extLst>
          </p:cNvPr>
          <p:cNvSpPr/>
          <p:nvPr/>
        </p:nvSpPr>
        <p:spPr>
          <a:xfrm>
            <a:off x="1605063" y="3595893"/>
            <a:ext cx="5909999" cy="113192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latin typeface="+mj-lt"/>
              </a:rPr>
              <a:t>大事なのは断食や無理な運動よりも</a:t>
            </a:r>
            <a:endParaRPr kumimoji="1" lang="en-US" altLang="ja-JP" sz="2000" b="1" dirty="0">
              <a:latin typeface="+mj-lt"/>
            </a:endParaRPr>
          </a:p>
          <a:p>
            <a:pPr algn="ctr"/>
            <a:r>
              <a:rPr kumimoji="1" lang="ja-JP" altLang="en-US" sz="2800" b="1">
                <a:latin typeface="+mj-lt"/>
              </a:rPr>
              <a:t>生活を元に戻すこと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377;p122"/>
          <p:cNvGrpSpPr/>
          <p:nvPr/>
        </p:nvGrpSpPr>
        <p:grpSpPr>
          <a:xfrm>
            <a:off x="994248" y="1256642"/>
            <a:ext cx="7151689" cy="539993"/>
            <a:chOff x="1099775" y="1683117"/>
            <a:chExt cx="7246620" cy="1496655"/>
          </a:xfrm>
        </p:grpSpPr>
        <p:grpSp>
          <p:nvGrpSpPr>
            <p:cNvPr id="1378" name="Google Shape;1378;p122"/>
            <p:cNvGrpSpPr/>
            <p:nvPr/>
          </p:nvGrpSpPr>
          <p:grpSpPr>
            <a:xfrm>
              <a:off x="1099775" y="1683117"/>
              <a:ext cx="7246620" cy="1496655"/>
              <a:chOff x="-125" y="2037325"/>
              <a:chExt cx="9144000" cy="1699200"/>
            </a:xfrm>
          </p:grpSpPr>
          <p:sp>
            <p:nvSpPr>
              <p:cNvPr id="1379" name="Google Shape;1379;p122"/>
              <p:cNvSpPr txBox="1"/>
              <p:nvPr/>
            </p:nvSpPr>
            <p:spPr>
              <a:xfrm>
                <a:off x="-125" y="2037325"/>
                <a:ext cx="9144000" cy="1699200"/>
              </a:xfrm>
              <a:prstGeom prst="rect">
                <a:avLst/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852"/>
                  <a:buNone/>
                </a:pPr>
                <a:endParaRPr sz="4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0" name="Google Shape;1380;p122"/>
              <p:cNvSpPr/>
              <p:nvPr/>
            </p:nvSpPr>
            <p:spPr>
              <a:xfrm>
                <a:off x="45323" y="2092225"/>
                <a:ext cx="9053100" cy="1589400"/>
              </a:xfrm>
              <a:prstGeom prst="frame">
                <a:avLst>
                  <a:gd name="adj1" fmla="val 1705"/>
                </a:avLst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81" name="Google Shape;1381;p122"/>
            <p:cNvSpPr txBox="1"/>
            <p:nvPr/>
          </p:nvSpPr>
          <p:spPr>
            <a:xfrm>
              <a:off x="1240534" y="1774419"/>
              <a:ext cx="6965100" cy="1327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altLang="en-US" sz="2400" b="1">
                  <a:solidFill>
                    <a:schemeClr val="lt1"/>
                  </a:solidFill>
                </a:rPr>
                <a:t>今日から何をすればいい？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82" name="Google Shape;1382;p122"/>
          <p:cNvSpPr/>
          <p:nvPr/>
        </p:nvSpPr>
        <p:spPr>
          <a:xfrm>
            <a:off x="603409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3" name="Google Shape;1383;p122"/>
          <p:cNvSpPr/>
          <p:nvPr/>
        </p:nvSpPr>
        <p:spPr>
          <a:xfrm>
            <a:off x="599062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4" name="Google Shape;1384;p122"/>
          <p:cNvSpPr/>
          <p:nvPr/>
        </p:nvSpPr>
        <p:spPr>
          <a:xfrm>
            <a:off x="103774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5" name="Google Shape;1385;p122"/>
          <p:cNvSpPr/>
          <p:nvPr/>
        </p:nvSpPr>
        <p:spPr>
          <a:xfrm>
            <a:off x="99427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6" name="Google Shape;1386;p122"/>
          <p:cNvSpPr/>
          <p:nvPr/>
        </p:nvSpPr>
        <p:spPr>
          <a:xfrm>
            <a:off x="3535921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7" name="Google Shape;1387;p122"/>
          <p:cNvSpPr/>
          <p:nvPr/>
        </p:nvSpPr>
        <p:spPr>
          <a:xfrm>
            <a:off x="3492451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90" name="Google Shape;1390;p122"/>
          <p:cNvSpPr/>
          <p:nvPr/>
        </p:nvSpPr>
        <p:spPr>
          <a:xfrm>
            <a:off x="994275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ja-JP" altLang="en-US" b="1">
                <a:solidFill>
                  <a:schemeClr val="lt1"/>
                </a:solidFill>
              </a:rPr>
              <a:t>生活を戻すことを</a:t>
            </a:r>
            <a:endParaRPr lang="en-US" altLang="ja-JP" b="1" dirty="0">
              <a:solidFill>
                <a:schemeClr val="lt1"/>
              </a:solidFill>
            </a:endParaRPr>
          </a:p>
          <a:p>
            <a:pPr algn="ctr"/>
            <a:r>
              <a:rPr lang="ja-JP" altLang="en-US" b="1">
                <a:solidFill>
                  <a:schemeClr val="lt1"/>
                </a:solidFill>
              </a:rPr>
              <a:t>意識する</a:t>
            </a:r>
          </a:p>
        </p:txBody>
      </p:sp>
      <p:sp>
        <p:nvSpPr>
          <p:cNvPr id="1391" name="Google Shape;1391;p122"/>
          <p:cNvSpPr txBox="1"/>
          <p:nvPr/>
        </p:nvSpPr>
        <p:spPr>
          <a:xfrm>
            <a:off x="1063719" y="2618024"/>
            <a:ext cx="2024712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無理な断食や運動で</a:t>
            </a:r>
            <a:endParaRPr lang="en-US" altLang="ja-JP" sz="1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002060"/>
                </a:solidFill>
              </a:rPr>
              <a:t>痩せようとしない</a:t>
            </a:r>
            <a:endParaRPr sz="1200" b="1" dirty="0">
              <a:solidFill>
                <a:srgbClr val="002060"/>
              </a:solidFill>
            </a:endParaRPr>
          </a:p>
        </p:txBody>
      </p:sp>
      <p:sp>
        <p:nvSpPr>
          <p:cNvPr id="1392" name="Google Shape;1392;p122"/>
          <p:cNvSpPr/>
          <p:nvPr/>
        </p:nvSpPr>
        <p:spPr>
          <a:xfrm>
            <a:off x="3492450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気持ちを切り替えるために規則正しい生活</a:t>
            </a:r>
            <a:endParaRPr lang="en-US" altLang="ja-JP" b="1" dirty="0">
              <a:solidFill>
                <a:schemeClr val="lt1"/>
              </a:solidFill>
            </a:endParaRPr>
          </a:p>
        </p:txBody>
      </p:sp>
      <p:sp>
        <p:nvSpPr>
          <p:cNvPr id="1393" name="Google Shape;1393;p122"/>
          <p:cNvSpPr/>
          <p:nvPr/>
        </p:nvSpPr>
        <p:spPr>
          <a:xfrm>
            <a:off x="5990625" y="2031600"/>
            <a:ext cx="21636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b="1">
                <a:solidFill>
                  <a:schemeClr val="lt1"/>
                </a:solidFill>
              </a:rPr>
              <a:t>お腹具合を感じて食べる</a:t>
            </a:r>
          </a:p>
        </p:txBody>
      </p:sp>
      <p:sp>
        <p:nvSpPr>
          <p:cNvPr id="1394" name="Google Shape;1394;p122"/>
          <p:cNvSpPr txBox="1"/>
          <p:nvPr/>
        </p:nvSpPr>
        <p:spPr>
          <a:xfrm>
            <a:off x="3657266" y="2724207"/>
            <a:ext cx="182565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早寝早起・適度な運動</a:t>
            </a:r>
            <a:endParaRPr lang="en-US" altLang="ja-JP" sz="1200" b="1" dirty="0">
              <a:solidFill>
                <a:srgbClr val="2A274E"/>
              </a:solidFill>
            </a:endParaRPr>
          </a:p>
        </p:txBody>
      </p:sp>
      <p:sp>
        <p:nvSpPr>
          <p:cNvPr id="1395" name="Google Shape;1395;p122"/>
          <p:cNvSpPr txBox="1"/>
          <p:nvPr/>
        </p:nvSpPr>
        <p:spPr>
          <a:xfrm>
            <a:off x="6280077" y="2566150"/>
            <a:ext cx="1671637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1200" b="1">
                <a:solidFill>
                  <a:srgbClr val="2A274E"/>
                </a:solidFill>
              </a:rPr>
              <a:t>正月食べ過ぎたら</a:t>
            </a:r>
            <a:endParaRPr lang="en-US" altLang="ja-JP" sz="1200" b="1" dirty="0">
              <a:solidFill>
                <a:srgbClr val="2A274E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-JP" altLang="en-US" sz="1200" b="1">
                <a:solidFill>
                  <a:srgbClr val="2A274E"/>
                </a:solidFill>
              </a:rPr>
              <a:t>自然と食事量は減る</a:t>
            </a:r>
          </a:p>
        </p:txBody>
      </p:sp>
      <p:sp>
        <p:nvSpPr>
          <p:cNvPr id="1396" name="Google Shape;1396;p122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  <p:sp>
        <p:nvSpPr>
          <p:cNvPr id="1397" name="Google Shape;1397;p122"/>
          <p:cNvSpPr txBox="1"/>
          <p:nvPr/>
        </p:nvSpPr>
        <p:spPr>
          <a:xfrm>
            <a:off x="0" y="34432"/>
            <a:ext cx="9144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25400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ja-JP" altLang="en-US" sz="2000" b="1">
                <a:solidFill>
                  <a:srgbClr val="E8D7A0"/>
                </a:solidFill>
              </a:rPr>
              <a:t>正月太りを一瞬で解消！最短で増えた体重を戻す</a:t>
            </a:r>
            <a:r>
              <a:rPr lang="en-US" altLang="ja-JP" sz="2000" b="1" dirty="0">
                <a:solidFill>
                  <a:srgbClr val="E8D7A0"/>
                </a:solidFill>
              </a:rPr>
              <a:t>3</a:t>
            </a:r>
            <a:r>
              <a:rPr lang="ja-JP" altLang="en-US" sz="2000" b="1">
                <a:solidFill>
                  <a:srgbClr val="E8D7A0"/>
                </a:solidFill>
              </a:rPr>
              <a:t>ステップ</a:t>
            </a:r>
          </a:p>
        </p:txBody>
      </p:sp>
      <p:pic>
        <p:nvPicPr>
          <p:cNvPr id="4" name="図 3" descr="図形&#10;&#10;低い精度で自動的に生成された説明">
            <a:extLst>
              <a:ext uri="{FF2B5EF4-FFF2-40B4-BE49-F238E27FC236}">
                <a16:creationId xmlns:a16="http://schemas.microsoft.com/office/drawing/2014/main" id="{735C2983-63F4-AE2C-A0B5-F562A411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25" y="3147684"/>
            <a:ext cx="622300" cy="622300"/>
          </a:xfrm>
          <a:prstGeom prst="rect">
            <a:avLst/>
          </a:prstGeom>
        </p:spPr>
      </p:pic>
      <p:pic>
        <p:nvPicPr>
          <p:cNvPr id="7" name="図 6" descr="図形&#10;&#10;低い精度で自動的に生成された説明">
            <a:extLst>
              <a:ext uri="{FF2B5EF4-FFF2-40B4-BE49-F238E27FC236}">
                <a16:creationId xmlns:a16="http://schemas.microsoft.com/office/drawing/2014/main" id="{A3857E7A-A49D-AF4E-929F-6EDE0F949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20" y="3083282"/>
            <a:ext cx="786129" cy="786129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81A44E06-2DD1-D86B-631C-6E730AA18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194" y="3128001"/>
            <a:ext cx="640106" cy="6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857" y="632100"/>
            <a:ext cx="4240285" cy="42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5"/>
          <p:cNvSpPr txBox="1"/>
          <p:nvPr/>
        </p:nvSpPr>
        <p:spPr>
          <a:xfrm>
            <a:off x="0" y="1934299"/>
            <a:ext cx="91440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rgbClr val="2A274E"/>
                </a:solidFill>
              </a:rPr>
              <a:t>食欲を安定させるために</a:t>
            </a:r>
            <a:endParaRPr lang="en-US" altLang="ja-JP" sz="41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rgbClr val="2A274E"/>
                </a:solidFill>
              </a:rPr>
              <a:t>何が</a:t>
            </a:r>
            <a:r>
              <a:rPr lang="ja-JP" altLang="en-US" sz="4100" b="1">
                <a:solidFill>
                  <a:srgbClr val="C00000"/>
                </a:solidFill>
              </a:rPr>
              <a:t>必要</a:t>
            </a:r>
            <a:r>
              <a:rPr lang="ja-JP" altLang="en-US" sz="4100" b="1">
                <a:solidFill>
                  <a:srgbClr val="2A274E"/>
                </a:solidFill>
              </a:rPr>
              <a:t>だと思いますか？</a:t>
            </a:r>
            <a:endParaRPr sz="4800" b="1" dirty="0">
              <a:solidFill>
                <a:srgbClr val="BF02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98"/>
          <p:cNvSpPr/>
          <p:nvPr/>
        </p:nvSpPr>
        <p:spPr>
          <a:xfrm>
            <a:off x="813039" y="1968850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1" name="Google Shape;971;p98"/>
          <p:cNvSpPr/>
          <p:nvPr/>
        </p:nvSpPr>
        <p:spPr>
          <a:xfrm>
            <a:off x="3452883" y="1968850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2" name="Google Shape;972;p98"/>
          <p:cNvSpPr/>
          <p:nvPr/>
        </p:nvSpPr>
        <p:spPr>
          <a:xfrm>
            <a:off x="6090639" y="1968850"/>
            <a:ext cx="2284800" cy="21420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73" name="Google Shape;973;p98"/>
          <p:cNvGrpSpPr/>
          <p:nvPr/>
        </p:nvGrpSpPr>
        <p:grpSpPr>
          <a:xfrm>
            <a:off x="768326" y="1256621"/>
            <a:ext cx="7562573" cy="539993"/>
            <a:chOff x="1099775" y="1683117"/>
            <a:chExt cx="7246620" cy="1496655"/>
          </a:xfrm>
        </p:grpSpPr>
        <p:grpSp>
          <p:nvGrpSpPr>
            <p:cNvPr id="974" name="Google Shape;974;p98"/>
            <p:cNvGrpSpPr/>
            <p:nvPr/>
          </p:nvGrpSpPr>
          <p:grpSpPr>
            <a:xfrm>
              <a:off x="1099775" y="1683117"/>
              <a:ext cx="7246620" cy="1496655"/>
              <a:chOff x="-125" y="2037325"/>
              <a:chExt cx="9144000" cy="1699200"/>
            </a:xfrm>
          </p:grpSpPr>
          <p:sp>
            <p:nvSpPr>
              <p:cNvPr id="975" name="Google Shape;975;p98"/>
              <p:cNvSpPr txBox="1"/>
              <p:nvPr/>
            </p:nvSpPr>
            <p:spPr>
              <a:xfrm>
                <a:off x="-125" y="2037325"/>
                <a:ext cx="9144000" cy="1699200"/>
              </a:xfrm>
              <a:prstGeom prst="rect">
                <a:avLst/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852"/>
                  <a:buNone/>
                </a:pPr>
                <a:endParaRPr sz="4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76" name="Google Shape;976;p98"/>
              <p:cNvSpPr/>
              <p:nvPr/>
            </p:nvSpPr>
            <p:spPr>
              <a:xfrm>
                <a:off x="45323" y="2092225"/>
                <a:ext cx="9053100" cy="1589400"/>
              </a:xfrm>
              <a:prstGeom prst="frame">
                <a:avLst>
                  <a:gd name="adj1" fmla="val 1705"/>
                </a:avLst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77" name="Google Shape;977;p98"/>
            <p:cNvSpPr txBox="1"/>
            <p:nvPr/>
          </p:nvSpPr>
          <p:spPr>
            <a:xfrm>
              <a:off x="1240534" y="1795697"/>
              <a:ext cx="6965100" cy="1327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300" b="1">
                  <a:solidFill>
                    <a:srgbClr val="FFFFFF"/>
                  </a:solidFill>
                </a:rPr>
                <a:t>３つの器官を満足させるだけ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78" name="Google Shape;978;p98"/>
          <p:cNvSpPr/>
          <p:nvPr/>
        </p:nvSpPr>
        <p:spPr>
          <a:xfrm>
            <a:off x="768311" y="1926229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9" name="Google Shape;979;p98"/>
          <p:cNvSpPr txBox="1"/>
          <p:nvPr/>
        </p:nvSpPr>
        <p:spPr>
          <a:xfrm>
            <a:off x="768311" y="2073250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 dirty="0">
                <a:solidFill>
                  <a:srgbClr val="2A274E"/>
                </a:solidFill>
              </a:rPr>
              <a:t>①</a:t>
            </a:r>
            <a:endParaRPr sz="18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ja" altLang="en-US" sz="2200" b="1" dirty="0">
                <a:solidFill>
                  <a:srgbClr val="A71F24"/>
                </a:solidFill>
              </a:rPr>
              <a:t>脳</a:t>
            </a:r>
            <a:endParaRPr sz="2200" b="1" dirty="0">
              <a:solidFill>
                <a:srgbClr val="A71F24"/>
              </a:solidFill>
            </a:endParaRPr>
          </a:p>
        </p:txBody>
      </p:sp>
      <p:sp>
        <p:nvSpPr>
          <p:cNvPr id="981" name="Google Shape;981;p98"/>
          <p:cNvSpPr/>
          <p:nvPr/>
        </p:nvSpPr>
        <p:spPr>
          <a:xfrm>
            <a:off x="3408155" y="1926229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82" name="Google Shape;982;p98"/>
          <p:cNvSpPr txBox="1"/>
          <p:nvPr/>
        </p:nvSpPr>
        <p:spPr>
          <a:xfrm>
            <a:off x="3408155" y="2073250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 dirty="0">
                <a:solidFill>
                  <a:srgbClr val="2A274E"/>
                </a:solidFill>
              </a:rPr>
              <a:t>②</a:t>
            </a:r>
            <a:endParaRPr sz="18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ja" altLang="en-US" sz="2100" b="1" dirty="0">
                <a:solidFill>
                  <a:srgbClr val="A71F24"/>
                </a:solidFill>
              </a:rPr>
              <a:t>腸</a:t>
            </a:r>
            <a:endParaRPr sz="2100" b="1" dirty="0">
              <a:solidFill>
                <a:srgbClr val="A71F24"/>
              </a:solidFill>
            </a:endParaRPr>
          </a:p>
        </p:txBody>
      </p:sp>
      <p:sp>
        <p:nvSpPr>
          <p:cNvPr id="984" name="Google Shape;984;p98"/>
          <p:cNvSpPr/>
          <p:nvPr/>
        </p:nvSpPr>
        <p:spPr>
          <a:xfrm>
            <a:off x="6045911" y="1926229"/>
            <a:ext cx="2284800" cy="21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85" name="Google Shape;985;p98"/>
          <p:cNvSpPr txBox="1"/>
          <p:nvPr/>
        </p:nvSpPr>
        <p:spPr>
          <a:xfrm>
            <a:off x="6045911" y="2073250"/>
            <a:ext cx="2284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 dirty="0">
                <a:solidFill>
                  <a:srgbClr val="2A274E"/>
                </a:solidFill>
              </a:rPr>
              <a:t>③</a:t>
            </a:r>
            <a:endParaRPr sz="18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ja" altLang="en-US" sz="2100" b="1" dirty="0">
                <a:solidFill>
                  <a:srgbClr val="A71F24"/>
                </a:solidFill>
              </a:rPr>
              <a:t>胃</a:t>
            </a:r>
            <a:endParaRPr sz="2100" b="1" dirty="0">
              <a:solidFill>
                <a:srgbClr val="A71F24"/>
              </a:solidFill>
            </a:endParaRPr>
          </a:p>
        </p:txBody>
      </p:sp>
      <p:sp>
        <p:nvSpPr>
          <p:cNvPr id="989" name="Google Shape;989;p98"/>
          <p:cNvSpPr txBox="1"/>
          <p:nvPr/>
        </p:nvSpPr>
        <p:spPr>
          <a:xfrm>
            <a:off x="0" y="656838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答え</a:t>
            </a:r>
            <a:endParaRPr sz="2400" b="1" dirty="0">
              <a:solidFill>
                <a:srgbClr val="2A274E"/>
              </a:solidFill>
            </a:endParaRPr>
          </a:p>
        </p:txBody>
      </p:sp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3658B93A-8364-6590-8F9F-E2E14AEA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75" y="2929471"/>
            <a:ext cx="1075271" cy="1075271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5" name="図 4" descr="図形&#10;&#10;低い精度で自動的に生成された説明">
            <a:extLst>
              <a:ext uri="{FF2B5EF4-FFF2-40B4-BE49-F238E27FC236}">
                <a16:creationId xmlns:a16="http://schemas.microsoft.com/office/drawing/2014/main" id="{D6FC369C-8D81-D431-3B18-335F3358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760" y="2850253"/>
            <a:ext cx="1233706" cy="1233706"/>
          </a:xfrm>
          <a:prstGeom prst="rect">
            <a:avLst/>
          </a:prstGeom>
        </p:spPr>
      </p:pic>
      <p:pic>
        <p:nvPicPr>
          <p:cNvPr id="7" name="図 6" descr="図形&#10;&#10;低い精度で自動的に生成された説明">
            <a:extLst>
              <a:ext uri="{FF2B5EF4-FFF2-40B4-BE49-F238E27FC236}">
                <a16:creationId xmlns:a16="http://schemas.microsoft.com/office/drawing/2014/main" id="{AD3F0553-9276-A840-FBE8-773FAF3C0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351" y="3026146"/>
            <a:ext cx="881920" cy="881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377;p122"/>
          <p:cNvGrpSpPr/>
          <p:nvPr/>
        </p:nvGrpSpPr>
        <p:grpSpPr>
          <a:xfrm>
            <a:off x="994248" y="1256642"/>
            <a:ext cx="7151689" cy="539993"/>
            <a:chOff x="1099775" y="1683117"/>
            <a:chExt cx="7246620" cy="1496655"/>
          </a:xfrm>
        </p:grpSpPr>
        <p:grpSp>
          <p:nvGrpSpPr>
            <p:cNvPr id="1378" name="Google Shape;1378;p122"/>
            <p:cNvGrpSpPr/>
            <p:nvPr/>
          </p:nvGrpSpPr>
          <p:grpSpPr>
            <a:xfrm>
              <a:off x="1099775" y="1683117"/>
              <a:ext cx="7246620" cy="1496655"/>
              <a:chOff x="-125" y="2037325"/>
              <a:chExt cx="9144000" cy="1699200"/>
            </a:xfrm>
          </p:grpSpPr>
          <p:sp>
            <p:nvSpPr>
              <p:cNvPr id="1379" name="Google Shape;1379;p122"/>
              <p:cNvSpPr txBox="1"/>
              <p:nvPr/>
            </p:nvSpPr>
            <p:spPr>
              <a:xfrm>
                <a:off x="-125" y="2037325"/>
                <a:ext cx="9144000" cy="1699200"/>
              </a:xfrm>
              <a:prstGeom prst="rect">
                <a:avLst/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852"/>
                  <a:buNone/>
                </a:pPr>
                <a:endParaRPr sz="43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0" name="Google Shape;1380;p122"/>
              <p:cNvSpPr/>
              <p:nvPr/>
            </p:nvSpPr>
            <p:spPr>
              <a:xfrm>
                <a:off x="45323" y="2092225"/>
                <a:ext cx="9053100" cy="1589400"/>
              </a:xfrm>
              <a:prstGeom prst="frame">
                <a:avLst>
                  <a:gd name="adj1" fmla="val 1705"/>
                </a:avLst>
              </a:prstGeom>
              <a:solidFill>
                <a:srgbClr val="2A2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81" name="Google Shape;1381;p122"/>
            <p:cNvSpPr txBox="1"/>
            <p:nvPr/>
          </p:nvSpPr>
          <p:spPr>
            <a:xfrm>
              <a:off x="1240534" y="1774419"/>
              <a:ext cx="6965100" cy="1327200"/>
            </a:xfrm>
            <a:prstGeom prst="rect">
              <a:avLst/>
            </a:prstGeom>
            <a:solidFill>
              <a:srgbClr val="2A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altLang="en-US" sz="2400" b="1">
                  <a:solidFill>
                    <a:schemeClr val="lt1"/>
                  </a:solidFill>
                </a:rPr>
                <a:t>各器官を満足させるには？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82" name="Google Shape;1382;p122"/>
          <p:cNvSpPr/>
          <p:nvPr/>
        </p:nvSpPr>
        <p:spPr>
          <a:xfrm>
            <a:off x="603409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3" name="Google Shape;1383;p122"/>
          <p:cNvSpPr/>
          <p:nvPr/>
        </p:nvSpPr>
        <p:spPr>
          <a:xfrm>
            <a:off x="599062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4" name="Google Shape;1384;p122"/>
          <p:cNvSpPr/>
          <p:nvPr/>
        </p:nvSpPr>
        <p:spPr>
          <a:xfrm>
            <a:off x="1037746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5" name="Google Shape;1385;p122"/>
          <p:cNvSpPr/>
          <p:nvPr/>
        </p:nvSpPr>
        <p:spPr>
          <a:xfrm>
            <a:off x="994276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6" name="Google Shape;1386;p122"/>
          <p:cNvSpPr/>
          <p:nvPr/>
        </p:nvSpPr>
        <p:spPr>
          <a:xfrm>
            <a:off x="3535921" y="2087934"/>
            <a:ext cx="2163600" cy="1885800"/>
          </a:xfrm>
          <a:prstGeom prst="rect">
            <a:avLst/>
          </a:prstGeom>
          <a:solidFill>
            <a:srgbClr val="2A274E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87" name="Google Shape;1387;p122"/>
          <p:cNvSpPr/>
          <p:nvPr/>
        </p:nvSpPr>
        <p:spPr>
          <a:xfrm>
            <a:off x="3492451" y="2031600"/>
            <a:ext cx="21636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434343"/>
              </a:solidFill>
            </a:endParaRPr>
          </a:p>
        </p:txBody>
      </p:sp>
      <p:sp>
        <p:nvSpPr>
          <p:cNvPr id="1390" name="Google Shape;1390;p122"/>
          <p:cNvSpPr/>
          <p:nvPr/>
        </p:nvSpPr>
        <p:spPr>
          <a:xfrm>
            <a:off x="994275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>
                <a:solidFill>
                  <a:schemeClr val="lt1"/>
                </a:solidFill>
              </a:rPr>
              <a:t>脳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1391" name="Google Shape;1391;p122"/>
          <p:cNvSpPr txBox="1"/>
          <p:nvPr/>
        </p:nvSpPr>
        <p:spPr>
          <a:xfrm>
            <a:off x="1063719" y="2724207"/>
            <a:ext cx="2024712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C00000"/>
                </a:solidFill>
              </a:rPr>
              <a:t>血糖値</a:t>
            </a:r>
            <a:r>
              <a:rPr lang="ja-JP" altLang="en-US" sz="1200" b="1">
                <a:solidFill>
                  <a:srgbClr val="2A274E"/>
                </a:solidFill>
              </a:rPr>
              <a:t>上昇＆</a:t>
            </a:r>
            <a:r>
              <a:rPr lang="ja-JP" altLang="en-US" sz="1200" b="1">
                <a:solidFill>
                  <a:srgbClr val="C00000"/>
                </a:solidFill>
              </a:rPr>
              <a:t>ホルモン</a:t>
            </a:r>
            <a:r>
              <a:rPr lang="ja-JP" altLang="en-US" sz="1200" b="1">
                <a:solidFill>
                  <a:srgbClr val="2A274E"/>
                </a:solidFill>
              </a:rPr>
              <a:t>分泌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392" name="Google Shape;1392;p122"/>
          <p:cNvSpPr/>
          <p:nvPr/>
        </p:nvSpPr>
        <p:spPr>
          <a:xfrm>
            <a:off x="3492450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altLang="en-US" sz="2000" b="1" dirty="0">
                <a:solidFill>
                  <a:schemeClr val="lt1"/>
                </a:solidFill>
              </a:rPr>
              <a:t>腸</a:t>
            </a:r>
            <a:endParaRPr sz="1350" b="1" dirty="0">
              <a:solidFill>
                <a:srgbClr val="434343"/>
              </a:solidFill>
            </a:endParaRPr>
          </a:p>
        </p:txBody>
      </p:sp>
      <p:sp>
        <p:nvSpPr>
          <p:cNvPr id="1393" name="Google Shape;1393;p122"/>
          <p:cNvSpPr/>
          <p:nvPr/>
        </p:nvSpPr>
        <p:spPr>
          <a:xfrm>
            <a:off x="5990625" y="2031600"/>
            <a:ext cx="21636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altLang="en-US" sz="2000" b="1" dirty="0">
                <a:solidFill>
                  <a:schemeClr val="lt1"/>
                </a:solidFill>
              </a:rPr>
              <a:t>胃</a:t>
            </a:r>
            <a:endParaRPr sz="1350" b="1" dirty="0">
              <a:solidFill>
                <a:srgbClr val="434343"/>
              </a:solidFill>
            </a:endParaRPr>
          </a:p>
        </p:txBody>
      </p:sp>
      <p:sp>
        <p:nvSpPr>
          <p:cNvPr id="1394" name="Google Shape;1394;p122"/>
          <p:cNvSpPr txBox="1"/>
          <p:nvPr/>
        </p:nvSpPr>
        <p:spPr>
          <a:xfrm>
            <a:off x="3657266" y="2724207"/>
            <a:ext cx="182565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食べ物で</a:t>
            </a:r>
            <a:r>
              <a:rPr lang="ja-JP" altLang="en-US" sz="1200" b="1">
                <a:solidFill>
                  <a:srgbClr val="C00000"/>
                </a:solidFill>
              </a:rPr>
              <a:t>重量感</a:t>
            </a:r>
            <a:r>
              <a:rPr lang="ja-JP" altLang="en-US" sz="1200" b="1">
                <a:solidFill>
                  <a:srgbClr val="2A274E"/>
                </a:solidFill>
              </a:rPr>
              <a:t>与える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395" name="Google Shape;1395;p122"/>
          <p:cNvSpPr txBox="1"/>
          <p:nvPr/>
        </p:nvSpPr>
        <p:spPr>
          <a:xfrm>
            <a:off x="6236606" y="2724207"/>
            <a:ext cx="167163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>
                <a:solidFill>
                  <a:srgbClr val="2A274E"/>
                </a:solidFill>
              </a:rPr>
              <a:t>腸が喜ぶ</a:t>
            </a:r>
            <a:r>
              <a:rPr lang="ja-JP" altLang="en-US" sz="1200" b="1">
                <a:solidFill>
                  <a:srgbClr val="C00000"/>
                </a:solidFill>
              </a:rPr>
              <a:t>栄養素</a:t>
            </a:r>
            <a:r>
              <a:rPr lang="ja-JP" altLang="en-US" sz="1200" b="1">
                <a:solidFill>
                  <a:srgbClr val="2A274E"/>
                </a:solidFill>
              </a:rPr>
              <a:t>補う</a:t>
            </a:r>
            <a:endParaRPr lang="ja-JP" altLang="en-US" sz="1200" b="1" dirty="0">
              <a:solidFill>
                <a:srgbClr val="2A274E"/>
              </a:solidFill>
            </a:endParaRPr>
          </a:p>
        </p:txBody>
      </p:sp>
      <p:sp>
        <p:nvSpPr>
          <p:cNvPr id="1396" name="Google Shape;1396;p122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  <p:sp>
        <p:nvSpPr>
          <p:cNvPr id="1397" name="Google Shape;1397;p122"/>
          <p:cNvSpPr txBox="1"/>
          <p:nvPr/>
        </p:nvSpPr>
        <p:spPr>
          <a:xfrm>
            <a:off x="0" y="34432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>
                <a:solidFill>
                  <a:srgbClr val="E8D7A0"/>
                </a:solidFill>
              </a:rPr>
              <a:t>食欲コントロール最新理論</a:t>
            </a:r>
            <a:endParaRPr sz="2000" dirty="0">
              <a:solidFill>
                <a:srgbClr val="E8D7A0"/>
              </a:solidFill>
            </a:endParaRPr>
          </a:p>
        </p:txBody>
      </p:sp>
      <p:pic>
        <p:nvPicPr>
          <p:cNvPr id="2" name="図 1" descr="図形&#10;&#10;低い精度で自動的に生成された説明">
            <a:extLst>
              <a:ext uri="{FF2B5EF4-FFF2-40B4-BE49-F238E27FC236}">
                <a16:creationId xmlns:a16="http://schemas.microsoft.com/office/drawing/2014/main" id="{E7C4E5F4-5C84-13AB-A04C-815E3C67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50" y="3092364"/>
            <a:ext cx="770050" cy="77005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AB0A174F-1E2E-76CA-9D12-D68CBEC7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19" y="3072317"/>
            <a:ext cx="810144" cy="810144"/>
          </a:xfrm>
          <a:prstGeom prst="rect">
            <a:avLst/>
          </a:prstGeom>
        </p:spPr>
      </p:pic>
      <p:pic>
        <p:nvPicPr>
          <p:cNvPr id="4" name="図 3" descr="図形&#10;&#10;低い精度で自動的に生成された説明">
            <a:extLst>
              <a:ext uri="{FF2B5EF4-FFF2-40B4-BE49-F238E27FC236}">
                <a16:creationId xmlns:a16="http://schemas.microsoft.com/office/drawing/2014/main" id="{F940F2B7-EE2C-46AA-E523-9BFEF1518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351" y="3153154"/>
            <a:ext cx="705599" cy="705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175"/>
          <p:cNvSpPr/>
          <p:nvPr/>
        </p:nvSpPr>
        <p:spPr>
          <a:xfrm>
            <a:off x="717954" y="1144843"/>
            <a:ext cx="7766700" cy="14142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75"/>
          <p:cNvSpPr/>
          <p:nvPr/>
        </p:nvSpPr>
        <p:spPr>
          <a:xfrm>
            <a:off x="659346" y="1080000"/>
            <a:ext cx="77667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75"/>
          <p:cNvSpPr txBox="1"/>
          <p:nvPr/>
        </p:nvSpPr>
        <p:spPr>
          <a:xfrm>
            <a:off x="659346" y="1080000"/>
            <a:ext cx="77667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altLang="ja-JP" sz="2500" b="1" dirty="0">
                <a:solidFill>
                  <a:srgbClr val="FFFFFF"/>
                </a:solidFill>
              </a:rPr>
              <a:t>Q1</a:t>
            </a:r>
            <a:r>
              <a:rPr lang="ja-JP" altLang="en-US" sz="2500" b="1">
                <a:solidFill>
                  <a:srgbClr val="FFFFFF"/>
                </a:solidFill>
              </a:rPr>
              <a:t>：脳を満足させるためには？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260" name="Google Shape;2260;p175"/>
          <p:cNvSpPr txBox="1"/>
          <p:nvPr/>
        </p:nvSpPr>
        <p:spPr>
          <a:xfrm>
            <a:off x="659346" y="1773861"/>
            <a:ext cx="77667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500" b="1" dirty="0">
                <a:solidFill>
                  <a:srgbClr val="C00000"/>
                </a:solidFill>
              </a:rPr>
              <a:t>A:</a:t>
            </a:r>
            <a:r>
              <a:rPr lang="ja-JP" altLang="en-US" sz="2500" b="1">
                <a:solidFill>
                  <a:srgbClr val="C00000"/>
                </a:solidFill>
              </a:rPr>
              <a:t> 適度に血糖値を上げる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2261" name="Google Shape;2261;p175"/>
          <p:cNvSpPr/>
          <p:nvPr/>
        </p:nvSpPr>
        <p:spPr>
          <a:xfrm rot="10800000">
            <a:off x="4274496" y="2661033"/>
            <a:ext cx="536400" cy="2586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175"/>
          <p:cNvSpPr/>
          <p:nvPr/>
        </p:nvSpPr>
        <p:spPr>
          <a:xfrm>
            <a:off x="2143896" y="3483405"/>
            <a:ext cx="2130600" cy="7677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263" name="Google Shape;2263;p175"/>
          <p:cNvSpPr txBox="1"/>
          <p:nvPr/>
        </p:nvSpPr>
        <p:spPr>
          <a:xfrm>
            <a:off x="2143899" y="3662855"/>
            <a:ext cx="2130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00" b="1">
                <a:solidFill>
                  <a:srgbClr val="FFFFFF"/>
                </a:solidFill>
              </a:rPr>
              <a:t>高血糖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2264" name="Google Shape;2264;p175"/>
          <p:cNvSpPr/>
          <p:nvPr/>
        </p:nvSpPr>
        <p:spPr>
          <a:xfrm>
            <a:off x="4694746" y="3483405"/>
            <a:ext cx="2130600" cy="7677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265" name="Google Shape;2265;p175"/>
          <p:cNvSpPr txBox="1"/>
          <p:nvPr/>
        </p:nvSpPr>
        <p:spPr>
          <a:xfrm>
            <a:off x="4694749" y="3662855"/>
            <a:ext cx="2130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00" b="1">
                <a:solidFill>
                  <a:srgbClr val="FFFFFF"/>
                </a:solidFill>
              </a:rPr>
              <a:t>強い倦怠感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2268" name="Google Shape;2268;p175"/>
          <p:cNvSpPr/>
          <p:nvPr/>
        </p:nvSpPr>
        <p:spPr>
          <a:xfrm rot="5400000">
            <a:off x="4288421" y="3768005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175"/>
          <p:cNvSpPr txBox="1"/>
          <p:nvPr/>
        </p:nvSpPr>
        <p:spPr>
          <a:xfrm>
            <a:off x="651750" y="2970557"/>
            <a:ext cx="78405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>
                <a:solidFill>
                  <a:srgbClr val="2A274E"/>
                </a:solidFill>
              </a:rPr>
              <a:t>低すぎてもダメ、高すぎてもダメ</a:t>
            </a:r>
            <a:endParaRPr sz="2000" b="1" dirty="0">
              <a:solidFill>
                <a:srgbClr val="2A274E"/>
              </a:solidFill>
            </a:endParaRPr>
          </a:p>
        </p:txBody>
      </p:sp>
      <p:sp>
        <p:nvSpPr>
          <p:cNvPr id="2272" name="Google Shape;2272;p175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150" b="1">
                <a:solidFill>
                  <a:srgbClr val="E8D7A0"/>
                </a:solidFill>
              </a:rPr>
              <a:t>食欲コントロール最新理論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4" name="Google Shape;2262;p175">
            <a:extLst>
              <a:ext uri="{FF2B5EF4-FFF2-40B4-BE49-F238E27FC236}">
                <a16:creationId xmlns:a16="http://schemas.microsoft.com/office/drawing/2014/main" id="{E9651F3F-1C22-7120-24B7-574BAF24D2F8}"/>
              </a:ext>
            </a:extLst>
          </p:cNvPr>
          <p:cNvSpPr/>
          <p:nvPr/>
        </p:nvSpPr>
        <p:spPr>
          <a:xfrm>
            <a:off x="2143893" y="4321117"/>
            <a:ext cx="2130600" cy="7677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5" name="Google Shape;2263;p175">
            <a:extLst>
              <a:ext uri="{FF2B5EF4-FFF2-40B4-BE49-F238E27FC236}">
                <a16:creationId xmlns:a16="http://schemas.microsoft.com/office/drawing/2014/main" id="{B3D21100-F2D2-A6D1-D720-0ADFE6DD812D}"/>
              </a:ext>
            </a:extLst>
          </p:cNvPr>
          <p:cNvSpPr txBox="1"/>
          <p:nvPr/>
        </p:nvSpPr>
        <p:spPr>
          <a:xfrm>
            <a:off x="2143896" y="4500567"/>
            <a:ext cx="2130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00" b="1">
                <a:solidFill>
                  <a:srgbClr val="FFFFFF"/>
                </a:solidFill>
              </a:rPr>
              <a:t>低血糖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6" name="Google Shape;2264;p175">
            <a:extLst>
              <a:ext uri="{FF2B5EF4-FFF2-40B4-BE49-F238E27FC236}">
                <a16:creationId xmlns:a16="http://schemas.microsoft.com/office/drawing/2014/main" id="{06824F1E-6A18-97C9-DAD4-63D0AA37AE7E}"/>
              </a:ext>
            </a:extLst>
          </p:cNvPr>
          <p:cNvSpPr/>
          <p:nvPr/>
        </p:nvSpPr>
        <p:spPr>
          <a:xfrm>
            <a:off x="4694743" y="4321117"/>
            <a:ext cx="2130600" cy="7677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" name="Google Shape;2265;p175">
            <a:extLst>
              <a:ext uri="{FF2B5EF4-FFF2-40B4-BE49-F238E27FC236}">
                <a16:creationId xmlns:a16="http://schemas.microsoft.com/office/drawing/2014/main" id="{BF9E6130-FC91-7DD1-C31B-17ACBD96757B}"/>
              </a:ext>
            </a:extLst>
          </p:cNvPr>
          <p:cNvSpPr txBox="1"/>
          <p:nvPr/>
        </p:nvSpPr>
        <p:spPr>
          <a:xfrm>
            <a:off x="4694746" y="4500567"/>
            <a:ext cx="2130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100" b="1">
                <a:solidFill>
                  <a:srgbClr val="FFFFFF"/>
                </a:solidFill>
              </a:rPr>
              <a:t>食欲乱れる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8" name="Google Shape;2268;p175">
            <a:extLst>
              <a:ext uri="{FF2B5EF4-FFF2-40B4-BE49-F238E27FC236}">
                <a16:creationId xmlns:a16="http://schemas.microsoft.com/office/drawing/2014/main" id="{AD1E5057-71E5-EA98-DD79-1372F47B8D68}"/>
              </a:ext>
            </a:extLst>
          </p:cNvPr>
          <p:cNvSpPr/>
          <p:nvPr/>
        </p:nvSpPr>
        <p:spPr>
          <a:xfrm rot="5400000">
            <a:off x="4288418" y="4605717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08"/>
          <p:cNvSpPr/>
          <p:nvPr/>
        </p:nvSpPr>
        <p:spPr>
          <a:xfrm>
            <a:off x="1456375" y="1342900"/>
            <a:ext cx="6457800" cy="260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208"/>
          <p:cNvSpPr txBox="1"/>
          <p:nvPr/>
        </p:nvSpPr>
        <p:spPr>
          <a:xfrm>
            <a:off x="516000" y="1698100"/>
            <a:ext cx="811200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C00000"/>
                </a:solidFill>
              </a:rPr>
              <a:t>炭水化物から先に食べる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500" b="1">
                <a:solidFill>
                  <a:srgbClr val="C00000"/>
                </a:solidFill>
              </a:rPr>
              <a:t>１食</a:t>
            </a:r>
            <a:r>
              <a:rPr lang="en-US" altLang="ja-JP" sz="3500" b="1" dirty="0">
                <a:solidFill>
                  <a:srgbClr val="C00000"/>
                </a:solidFill>
              </a:rPr>
              <a:t>50g</a:t>
            </a:r>
            <a:r>
              <a:rPr lang="ja-JP" altLang="en-US" sz="3500" b="1">
                <a:solidFill>
                  <a:srgbClr val="C00000"/>
                </a:solidFill>
              </a:rPr>
              <a:t>は摂取する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500" b="1">
                <a:solidFill>
                  <a:srgbClr val="2A274E"/>
                </a:solidFill>
              </a:rPr>
              <a:t>これだけ意識すれば</a:t>
            </a:r>
            <a:r>
              <a:rPr lang="en-US" altLang="ja-JP" sz="3500" b="1" dirty="0">
                <a:solidFill>
                  <a:srgbClr val="2A274E"/>
                </a:solidFill>
              </a:rPr>
              <a:t>OK</a:t>
            </a:r>
            <a:endParaRPr lang="ja-JP" altLang="en-US" sz="3500" b="1" dirty="0">
              <a:solidFill>
                <a:srgbClr val="2A274E"/>
              </a:solidFill>
            </a:endParaRPr>
          </a:p>
        </p:txBody>
      </p:sp>
      <p:sp>
        <p:nvSpPr>
          <p:cNvPr id="3050" name="Google Shape;3050;p208"/>
          <p:cNvSpPr txBox="1"/>
          <p:nvPr/>
        </p:nvSpPr>
        <p:spPr>
          <a:xfrm>
            <a:off x="0" y="797293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糖質は制限しないこと</a:t>
            </a:r>
            <a:endParaRPr sz="2400" b="1" dirty="0">
              <a:solidFill>
                <a:srgbClr val="2A274E"/>
              </a:solidFill>
            </a:endParaRPr>
          </a:p>
        </p:txBody>
      </p:sp>
      <p:pic>
        <p:nvPicPr>
          <p:cNvPr id="3" name="図 2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600148B7-D3BF-E2C1-143C-6309722B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8020649" y="3542768"/>
            <a:ext cx="964263" cy="1461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175"/>
          <p:cNvSpPr/>
          <p:nvPr/>
        </p:nvSpPr>
        <p:spPr>
          <a:xfrm>
            <a:off x="717954" y="1144843"/>
            <a:ext cx="7766700" cy="14142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75"/>
          <p:cNvSpPr/>
          <p:nvPr/>
        </p:nvSpPr>
        <p:spPr>
          <a:xfrm>
            <a:off x="659346" y="1080000"/>
            <a:ext cx="7766700" cy="14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75"/>
          <p:cNvSpPr txBox="1"/>
          <p:nvPr/>
        </p:nvSpPr>
        <p:spPr>
          <a:xfrm>
            <a:off x="659346" y="1080000"/>
            <a:ext cx="7766700" cy="5400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altLang="ja-JP" sz="2500" b="1" dirty="0">
                <a:solidFill>
                  <a:srgbClr val="FFFFFF"/>
                </a:solidFill>
              </a:rPr>
              <a:t>Q2</a:t>
            </a:r>
            <a:r>
              <a:rPr lang="ja-JP" altLang="en-US" sz="2500" b="1">
                <a:solidFill>
                  <a:srgbClr val="FFFFFF"/>
                </a:solidFill>
              </a:rPr>
              <a:t>：脳を満足させるためには？</a:t>
            </a:r>
            <a:endParaRPr sz="2500" b="1" dirty="0">
              <a:solidFill>
                <a:srgbClr val="FFFFFF"/>
              </a:solidFill>
            </a:endParaRPr>
          </a:p>
        </p:txBody>
      </p:sp>
      <p:sp>
        <p:nvSpPr>
          <p:cNvPr id="2260" name="Google Shape;2260;p175"/>
          <p:cNvSpPr txBox="1"/>
          <p:nvPr/>
        </p:nvSpPr>
        <p:spPr>
          <a:xfrm>
            <a:off x="659346" y="1773861"/>
            <a:ext cx="77667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500" b="1" dirty="0">
                <a:solidFill>
                  <a:srgbClr val="C00000"/>
                </a:solidFill>
              </a:rPr>
              <a:t>A:</a:t>
            </a:r>
            <a:r>
              <a:rPr lang="ja-JP" altLang="en-US" sz="2500" b="1">
                <a:solidFill>
                  <a:srgbClr val="C00000"/>
                </a:solidFill>
              </a:rPr>
              <a:t> よく寝る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2261" name="Google Shape;2261;p175"/>
          <p:cNvSpPr/>
          <p:nvPr/>
        </p:nvSpPr>
        <p:spPr>
          <a:xfrm rot="10800000">
            <a:off x="4303800" y="2688652"/>
            <a:ext cx="536400" cy="2586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175"/>
          <p:cNvSpPr/>
          <p:nvPr/>
        </p:nvSpPr>
        <p:spPr>
          <a:xfrm>
            <a:off x="0" y="0"/>
            <a:ext cx="9144000" cy="5559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2150" b="1">
                <a:solidFill>
                  <a:srgbClr val="E8D7A0"/>
                </a:solidFill>
              </a:rPr>
              <a:t>食欲コントロール最新理論</a:t>
            </a:r>
            <a:endParaRPr sz="2150" b="1" dirty="0">
              <a:solidFill>
                <a:srgbClr val="E8D7A0"/>
              </a:solidFill>
            </a:endParaRPr>
          </a:p>
        </p:txBody>
      </p:sp>
      <p:sp>
        <p:nvSpPr>
          <p:cNvPr id="2" name="Google Shape;2111;p169">
            <a:extLst>
              <a:ext uri="{FF2B5EF4-FFF2-40B4-BE49-F238E27FC236}">
                <a16:creationId xmlns:a16="http://schemas.microsoft.com/office/drawing/2014/main" id="{DFE5832F-3AA7-C6E8-AD45-FD7CC66A2690}"/>
              </a:ext>
            </a:extLst>
          </p:cNvPr>
          <p:cNvSpPr/>
          <p:nvPr/>
        </p:nvSpPr>
        <p:spPr>
          <a:xfrm>
            <a:off x="6083790" y="3066868"/>
            <a:ext cx="2130600" cy="19878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" name="Google Shape;2112;p169">
            <a:extLst>
              <a:ext uri="{FF2B5EF4-FFF2-40B4-BE49-F238E27FC236}">
                <a16:creationId xmlns:a16="http://schemas.microsoft.com/office/drawing/2014/main" id="{D15C164D-F9B2-546F-2DAB-9B4F87DE8426}"/>
              </a:ext>
            </a:extLst>
          </p:cNvPr>
          <p:cNvSpPr/>
          <p:nvPr/>
        </p:nvSpPr>
        <p:spPr>
          <a:xfrm>
            <a:off x="6043287" y="3021535"/>
            <a:ext cx="2130600" cy="19878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" name="Google Shape;2113;p169">
            <a:extLst>
              <a:ext uri="{FF2B5EF4-FFF2-40B4-BE49-F238E27FC236}">
                <a16:creationId xmlns:a16="http://schemas.microsoft.com/office/drawing/2014/main" id="{EEEFD591-983B-7CD1-621B-42101B59797C}"/>
              </a:ext>
            </a:extLst>
          </p:cNvPr>
          <p:cNvSpPr txBox="1"/>
          <p:nvPr/>
        </p:nvSpPr>
        <p:spPr>
          <a:xfrm>
            <a:off x="6071861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やる気・集中力の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著しい低下</a:t>
            </a:r>
            <a:endParaRPr sz="1500" b="1" dirty="0">
              <a:solidFill>
                <a:srgbClr val="2A274E"/>
              </a:solidFill>
            </a:endParaRPr>
          </a:p>
        </p:txBody>
      </p:sp>
      <p:sp>
        <p:nvSpPr>
          <p:cNvPr id="5" name="Google Shape;2114;p169">
            <a:extLst>
              <a:ext uri="{FF2B5EF4-FFF2-40B4-BE49-F238E27FC236}">
                <a16:creationId xmlns:a16="http://schemas.microsoft.com/office/drawing/2014/main" id="{DFAAABBD-7A50-9E18-582B-DA9E0E149414}"/>
              </a:ext>
            </a:extLst>
          </p:cNvPr>
          <p:cNvSpPr/>
          <p:nvPr/>
        </p:nvSpPr>
        <p:spPr>
          <a:xfrm>
            <a:off x="3532916" y="3090030"/>
            <a:ext cx="2130600" cy="19434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" name="Google Shape;2115;p169">
            <a:extLst>
              <a:ext uri="{FF2B5EF4-FFF2-40B4-BE49-F238E27FC236}">
                <a16:creationId xmlns:a16="http://schemas.microsoft.com/office/drawing/2014/main" id="{36D493A7-6174-DEC9-82EB-7250E0F96FE1}"/>
              </a:ext>
            </a:extLst>
          </p:cNvPr>
          <p:cNvSpPr/>
          <p:nvPr/>
        </p:nvSpPr>
        <p:spPr>
          <a:xfrm>
            <a:off x="3492412" y="3045708"/>
            <a:ext cx="2130600" cy="19434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" name="Google Shape;2116;p169">
            <a:extLst>
              <a:ext uri="{FF2B5EF4-FFF2-40B4-BE49-F238E27FC236}">
                <a16:creationId xmlns:a16="http://schemas.microsoft.com/office/drawing/2014/main" id="{B30F4347-E81F-40FC-495E-4D26D72FC8FB}"/>
              </a:ext>
            </a:extLst>
          </p:cNvPr>
          <p:cNvSpPr/>
          <p:nvPr/>
        </p:nvSpPr>
        <p:spPr>
          <a:xfrm rot="5400000">
            <a:off x="3126562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117;p169">
            <a:extLst>
              <a:ext uri="{FF2B5EF4-FFF2-40B4-BE49-F238E27FC236}">
                <a16:creationId xmlns:a16="http://schemas.microsoft.com/office/drawing/2014/main" id="{9674D33D-7DDD-AF3B-26EA-34CD51E03410}"/>
              </a:ext>
            </a:extLst>
          </p:cNvPr>
          <p:cNvSpPr/>
          <p:nvPr/>
        </p:nvSpPr>
        <p:spPr>
          <a:xfrm>
            <a:off x="982041" y="3076296"/>
            <a:ext cx="2130600" cy="1977000"/>
          </a:xfrm>
          <a:prstGeom prst="rect">
            <a:avLst/>
          </a:prstGeom>
          <a:solidFill>
            <a:srgbClr val="2A274E">
              <a:alpha val="37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" name="Google Shape;2118;p169">
            <a:extLst>
              <a:ext uri="{FF2B5EF4-FFF2-40B4-BE49-F238E27FC236}">
                <a16:creationId xmlns:a16="http://schemas.microsoft.com/office/drawing/2014/main" id="{0CD10A85-4589-C564-AB26-2E7E6676DE98}"/>
              </a:ext>
            </a:extLst>
          </p:cNvPr>
          <p:cNvGrpSpPr/>
          <p:nvPr/>
        </p:nvGrpSpPr>
        <p:grpSpPr>
          <a:xfrm>
            <a:off x="941539" y="3031076"/>
            <a:ext cx="2171104" cy="1977198"/>
            <a:chOff x="1195200" y="2638625"/>
            <a:chExt cx="1927129" cy="1573200"/>
          </a:xfrm>
        </p:grpSpPr>
        <p:sp>
          <p:nvSpPr>
            <p:cNvPr id="10" name="Google Shape;2119;p169">
              <a:extLst>
                <a:ext uri="{FF2B5EF4-FFF2-40B4-BE49-F238E27FC236}">
                  <a16:creationId xmlns:a16="http://schemas.microsoft.com/office/drawing/2014/main" id="{7E07BD22-414A-E425-7A08-D79C9EA72235}"/>
                </a:ext>
              </a:extLst>
            </p:cNvPr>
            <p:cNvSpPr/>
            <p:nvPr/>
          </p:nvSpPr>
          <p:spPr>
            <a:xfrm>
              <a:off x="1195200" y="2638625"/>
              <a:ext cx="1891200" cy="1573200"/>
            </a:xfrm>
            <a:prstGeom prst="rect">
              <a:avLst/>
            </a:prstGeom>
            <a:solidFill>
              <a:srgbClr val="F3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>
                <a:solidFill>
                  <a:srgbClr val="2A274E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11" name="Google Shape;2120;p169">
              <a:extLst>
                <a:ext uri="{FF2B5EF4-FFF2-40B4-BE49-F238E27FC236}">
                  <a16:creationId xmlns:a16="http://schemas.microsoft.com/office/drawing/2014/main" id="{A71D1231-9004-BF09-3984-84CAE0D4ECCB}"/>
                </a:ext>
              </a:extLst>
            </p:cNvPr>
            <p:cNvSpPr txBox="1"/>
            <p:nvPr/>
          </p:nvSpPr>
          <p:spPr>
            <a:xfrm>
              <a:off x="1231129" y="3258373"/>
              <a:ext cx="1891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グレリンとレプチン</a:t>
              </a:r>
              <a:endParaRPr lang="en-US" altLang="ja-JP" sz="1500" b="1" dirty="0">
                <a:solidFill>
                  <a:srgbClr val="2A274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500" b="1">
                  <a:solidFill>
                    <a:srgbClr val="2A274E"/>
                  </a:solidFill>
                </a:rPr>
                <a:t>のバランスが崩れる</a:t>
              </a:r>
              <a:endParaRPr sz="1500" b="1" dirty="0">
                <a:solidFill>
                  <a:srgbClr val="2A274E"/>
                </a:solidFill>
              </a:endParaRPr>
            </a:p>
          </p:txBody>
        </p:sp>
      </p:grpSp>
      <p:sp>
        <p:nvSpPr>
          <p:cNvPr id="13" name="Google Shape;2122;p169">
            <a:extLst>
              <a:ext uri="{FF2B5EF4-FFF2-40B4-BE49-F238E27FC236}">
                <a16:creationId xmlns:a16="http://schemas.microsoft.com/office/drawing/2014/main" id="{EE6CF5F4-AAC5-018B-6EE5-AC4CC3054927}"/>
              </a:ext>
            </a:extLst>
          </p:cNvPr>
          <p:cNvSpPr/>
          <p:nvPr/>
        </p:nvSpPr>
        <p:spPr>
          <a:xfrm rot="5400000">
            <a:off x="5657187" y="3970758"/>
            <a:ext cx="392400" cy="1881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23;p169">
            <a:extLst>
              <a:ext uri="{FF2B5EF4-FFF2-40B4-BE49-F238E27FC236}">
                <a16:creationId xmlns:a16="http://schemas.microsoft.com/office/drawing/2014/main" id="{BA456781-B20E-0E20-E321-020F0C6B8961}"/>
              </a:ext>
            </a:extLst>
          </p:cNvPr>
          <p:cNvSpPr txBox="1"/>
          <p:nvPr/>
        </p:nvSpPr>
        <p:spPr>
          <a:xfrm>
            <a:off x="3477396" y="3791185"/>
            <a:ext cx="213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コルチゾールの</a:t>
            </a:r>
            <a:endParaRPr lang="en-US" altLang="ja-JP" sz="1500" b="1" dirty="0">
              <a:solidFill>
                <a:srgbClr val="2A27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2A274E"/>
                </a:solidFill>
              </a:rPr>
              <a:t>分泌が促進</a:t>
            </a:r>
            <a:endParaRPr sz="1200" b="1" dirty="0">
              <a:solidFill>
                <a:srgbClr val="2A274E"/>
              </a:solidFill>
            </a:endParaRPr>
          </a:p>
        </p:txBody>
      </p:sp>
      <p:sp>
        <p:nvSpPr>
          <p:cNvPr id="16" name="Google Shape;2126;p169">
            <a:extLst>
              <a:ext uri="{FF2B5EF4-FFF2-40B4-BE49-F238E27FC236}">
                <a16:creationId xmlns:a16="http://schemas.microsoft.com/office/drawing/2014/main" id="{598CBDB6-D527-0873-33D3-3A40B5484331}"/>
              </a:ext>
            </a:extLst>
          </p:cNvPr>
          <p:cNvSpPr txBox="1"/>
          <p:nvPr/>
        </p:nvSpPr>
        <p:spPr>
          <a:xfrm>
            <a:off x="94153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睡眠不足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7" name="Google Shape;2127;p169">
            <a:extLst>
              <a:ext uri="{FF2B5EF4-FFF2-40B4-BE49-F238E27FC236}">
                <a16:creationId xmlns:a16="http://schemas.microsoft.com/office/drawing/2014/main" id="{9AB1024A-0CC2-B5CD-A0DE-95A86C4C6695}"/>
              </a:ext>
            </a:extLst>
          </p:cNvPr>
          <p:cNvSpPr txBox="1"/>
          <p:nvPr/>
        </p:nvSpPr>
        <p:spPr>
          <a:xfrm>
            <a:off x="3492412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自立神経の崩壊</a:t>
            </a:r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18" name="Google Shape;2128;p169">
            <a:extLst>
              <a:ext uri="{FF2B5EF4-FFF2-40B4-BE49-F238E27FC236}">
                <a16:creationId xmlns:a16="http://schemas.microsoft.com/office/drawing/2014/main" id="{34C5885F-D04B-44F9-9FF3-B1897EA041E1}"/>
              </a:ext>
            </a:extLst>
          </p:cNvPr>
          <p:cNvSpPr txBox="1"/>
          <p:nvPr/>
        </p:nvSpPr>
        <p:spPr>
          <a:xfrm>
            <a:off x="6043287" y="3031208"/>
            <a:ext cx="2130600" cy="415500"/>
          </a:xfrm>
          <a:prstGeom prst="rect">
            <a:avLst/>
          </a:prstGeom>
          <a:solidFill>
            <a:srgbClr val="2A274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>
                <a:solidFill>
                  <a:srgbClr val="FFFFFF"/>
                </a:solidFill>
              </a:rPr>
              <a:t>倦怠感・無気力</a:t>
            </a:r>
            <a:endParaRPr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8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08"/>
          <p:cNvSpPr/>
          <p:nvPr/>
        </p:nvSpPr>
        <p:spPr>
          <a:xfrm>
            <a:off x="1456375" y="1342900"/>
            <a:ext cx="6457800" cy="260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208"/>
          <p:cNvSpPr txBox="1"/>
          <p:nvPr/>
        </p:nvSpPr>
        <p:spPr>
          <a:xfrm>
            <a:off x="516000" y="1698100"/>
            <a:ext cx="811200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C00000"/>
                </a:solidFill>
              </a:rPr>
              <a:t>毎日決まった時間に</a:t>
            </a:r>
            <a:endParaRPr lang="en-US" altLang="ja-JP" sz="3500" b="1" dirty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C00000"/>
                </a:solidFill>
              </a:rPr>
              <a:t>しっかり寝て</a:t>
            </a:r>
            <a:endParaRPr lang="en-US" altLang="ja-JP" sz="3500" b="1" dirty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-JP" altLang="en-US" sz="3500" b="1">
                <a:solidFill>
                  <a:srgbClr val="002060"/>
                </a:solidFill>
              </a:rPr>
              <a:t>脳を満足させる</a:t>
            </a:r>
            <a:endParaRPr lang="ja-JP" altLang="en-US" sz="3500" b="1" dirty="0">
              <a:solidFill>
                <a:srgbClr val="002060"/>
              </a:solidFill>
            </a:endParaRPr>
          </a:p>
        </p:txBody>
      </p:sp>
      <p:sp>
        <p:nvSpPr>
          <p:cNvPr id="3050" name="Google Shape;3050;p208"/>
          <p:cNvSpPr txBox="1"/>
          <p:nvPr/>
        </p:nvSpPr>
        <p:spPr>
          <a:xfrm>
            <a:off x="0" y="797293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>
                <a:solidFill>
                  <a:srgbClr val="2A274E"/>
                </a:solidFill>
              </a:rPr>
              <a:t>十分な睡眠をとること</a:t>
            </a:r>
            <a:endParaRPr sz="2400" b="1" dirty="0">
              <a:solidFill>
                <a:srgbClr val="2A274E"/>
              </a:solidFill>
            </a:endParaRPr>
          </a:p>
        </p:txBody>
      </p:sp>
      <p:pic>
        <p:nvPicPr>
          <p:cNvPr id="3" name="図 2" descr="白いシャツを着て立っている男性&#10;&#10;自動的に生成された説明">
            <a:extLst>
              <a:ext uri="{FF2B5EF4-FFF2-40B4-BE49-F238E27FC236}">
                <a16:creationId xmlns:a16="http://schemas.microsoft.com/office/drawing/2014/main" id="{570D1EE0-14DE-E8D6-8379-2B240841D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</a:extLst>
          </a:blip>
          <a:srcRect l="24074" t="7837" r="32639" b="42954"/>
          <a:stretch/>
        </p:blipFill>
        <p:spPr>
          <a:xfrm>
            <a:off x="8020649" y="3545750"/>
            <a:ext cx="964263" cy="14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71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947</Words>
  <Application>Microsoft Macintosh PowerPoint</Application>
  <PresentationFormat>画面に合わせる (16:9)</PresentationFormat>
  <Paragraphs>243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M PLUS 1p</vt:lpstr>
      <vt:lpstr>Meiryo</vt:lpstr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naka kazu</cp:lastModifiedBy>
  <cp:revision>3</cp:revision>
  <dcterms:modified xsi:type="dcterms:W3CDTF">2023-01-07T17:27:44Z</dcterms:modified>
</cp:coreProperties>
</file>